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1"/>
  </p:notesMasterIdLst>
  <p:sldIdLst>
    <p:sldId id="256" r:id="rId2"/>
    <p:sldId id="337" r:id="rId3"/>
    <p:sldId id="335" r:id="rId4"/>
    <p:sldId id="340" r:id="rId5"/>
    <p:sldId id="341" r:id="rId6"/>
    <p:sldId id="354" r:id="rId7"/>
    <p:sldId id="348" r:id="rId8"/>
    <p:sldId id="342" r:id="rId9"/>
    <p:sldId id="343" r:id="rId10"/>
    <p:sldId id="344" r:id="rId11"/>
    <p:sldId id="353" r:id="rId12"/>
    <p:sldId id="345" r:id="rId13"/>
    <p:sldId id="349" r:id="rId14"/>
    <p:sldId id="346" r:id="rId15"/>
    <p:sldId id="350" r:id="rId16"/>
    <p:sldId id="351" r:id="rId17"/>
    <p:sldId id="352" r:id="rId18"/>
    <p:sldId id="347" r:id="rId19"/>
    <p:sldId id="355" r:id="rId2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AB85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40" d="100"/>
          <a:sy n="140" d="100"/>
        </p:scale>
        <p:origin x="-720" y="-126"/>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hyperlink" Target="https://twitter.com/StZaryn/status/1458774680064643077" TargetMode="External"/><Relationship Id="rId3" Type="http://schemas.openxmlformats.org/officeDocument/2006/relationships/hyperlink" Target="https://twitter.com/Straz_Graniczna/status/1458834075662405636" TargetMode="External"/><Relationship Id="rId7" Type="http://schemas.openxmlformats.org/officeDocument/2006/relationships/hyperlink" Target="https://twitter.com/StZaryn/status/1458769057902178311" TargetMode="External"/><Relationship Id="rId12"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hyperlink" Target="https://twitter.com/VoicesBelarus/status/1457705413898604545" TargetMode="External"/><Relationship Id="rId11" Type="http://schemas.openxmlformats.org/officeDocument/2006/relationships/image" Target="../media/image16.png"/><Relationship Id="rId5" Type="http://schemas.openxmlformats.org/officeDocument/2006/relationships/hyperlink" Target="https://twitter.com/Straz_Graniczna/status/1458834730347020293" TargetMode="External"/><Relationship Id="rId10" Type="http://schemas.openxmlformats.org/officeDocument/2006/relationships/image" Target="../media/image2.png"/><Relationship Id="rId4" Type="http://schemas.openxmlformats.org/officeDocument/2006/relationships/hyperlink" Target="https://twitter.com/Straz_Graniczna/status/1458834476310671361" TargetMode="External"/><Relationship Id="rId9"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 name="Google Shape;60;p13"/>
          <p:cNvSpPr txBox="1"/>
          <p:nvPr/>
        </p:nvSpPr>
        <p:spPr>
          <a:xfrm>
            <a:off x="1857540" y="1790394"/>
            <a:ext cx="6303600" cy="923299"/>
          </a:xfrm>
          <a:prstGeom prst="rect">
            <a:avLst/>
          </a:prstGeom>
          <a:noFill/>
          <a:ln>
            <a:noFill/>
          </a:ln>
        </p:spPr>
        <p:txBody>
          <a:bodyPr spcFirstLastPara="1" wrap="square" lIns="91425" tIns="91425" rIns="91425" bIns="91425" anchor="t" anchorCtr="0">
            <a:spAutoFit/>
          </a:bodyPr>
          <a:lstStyle/>
          <a:p>
            <a:pPr algn="ctr"/>
            <a:r>
              <a:rPr lang="en-US" sz="2400" b="1" dirty="0" smtClean="0"/>
              <a:t>Belarusian operation on the border with Poland: use of the migrants</a:t>
            </a:r>
            <a:endParaRPr lang="pl-PL" sz="2400" b="1" dirty="0"/>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3"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4"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61123" y="1157029"/>
            <a:ext cx="7484094" cy="3539430"/>
          </a:xfrm>
          <a:prstGeom prst="rect">
            <a:avLst/>
          </a:prstGeom>
          <a:noFill/>
        </p:spPr>
        <p:txBody>
          <a:bodyPr wrap="square" rtlCol="0">
            <a:spAutoFit/>
          </a:bodyPr>
          <a:lstStyle/>
          <a:p>
            <a:pPr marL="342900" indent="-342900" fontAlgn="base">
              <a:buFont typeface="+mj-lt"/>
              <a:buAutoNum type="arabicPeriod"/>
            </a:pPr>
            <a:r>
              <a:rPr lang="en-US" dirty="0" smtClean="0">
                <a:latin typeface="Corbel" pitchFamily="34" charset="0"/>
              </a:rPr>
              <a:t>Discuss the reasons for the occurrence of the aggression of the Alexander </a:t>
            </a:r>
            <a:r>
              <a:rPr lang="en-US" dirty="0" err="1" smtClean="0">
                <a:latin typeface="Corbel" pitchFamily="34" charset="0"/>
              </a:rPr>
              <a:t>Lukashenko</a:t>
            </a:r>
            <a:r>
              <a:rPr lang="en-US" dirty="0" smtClean="0">
                <a:latin typeface="Corbel" pitchFamily="34" charset="0"/>
              </a:rPr>
              <a:t> regime (more widely, the Russian-Belarusian state) against Poland.</a:t>
            </a:r>
            <a:endParaRPr lang="pl-PL" dirty="0" smtClean="0">
              <a:latin typeface="Corbel" pitchFamily="34" charset="0"/>
            </a:endParaRPr>
          </a:p>
          <a:p>
            <a:pPr marL="342900" indent="-342900" fontAlgn="base">
              <a:buFont typeface="+mj-lt"/>
              <a:buAutoNum type="arabicPeriod"/>
            </a:pPr>
            <a:endParaRPr lang="pl-PL" dirty="0" smtClean="0">
              <a:latin typeface="Corbel" pitchFamily="34" charset="0"/>
            </a:endParaRPr>
          </a:p>
          <a:p>
            <a:pPr marL="342900" lvl="0" indent="-342900" fontAlgn="base">
              <a:buFont typeface="+mj-lt"/>
              <a:buAutoNum type="arabicPeriod"/>
            </a:pPr>
            <a:r>
              <a:rPr lang="en-US" dirty="0" smtClean="0">
                <a:latin typeface="Corbel" pitchFamily="34" charset="0"/>
              </a:rPr>
              <a:t>Explaining what Operation Sluice is all about and what demographic weapons and </a:t>
            </a:r>
            <a:r>
              <a:rPr lang="en-US" dirty="0" err="1" smtClean="0">
                <a:latin typeface="Corbel" pitchFamily="34" charset="0"/>
              </a:rPr>
              <a:t>weponization</a:t>
            </a:r>
            <a:r>
              <a:rPr lang="en-US" dirty="0" smtClean="0">
                <a:latin typeface="Corbel" pitchFamily="34" charset="0"/>
              </a:rPr>
              <a:t> of migration are.</a:t>
            </a:r>
            <a:endParaRPr lang="pl-PL" dirty="0" smtClean="0">
              <a:latin typeface="Corbel" pitchFamily="34" charset="0"/>
            </a:endParaRPr>
          </a:p>
          <a:p>
            <a:pPr marL="342900" lvl="0" indent="-342900" fontAlgn="base">
              <a:buFont typeface="+mj-lt"/>
              <a:buAutoNum type="arabicPeriod"/>
            </a:pPr>
            <a:endParaRPr lang="pl-PL" dirty="0" smtClean="0">
              <a:latin typeface="Corbel" pitchFamily="34" charset="0"/>
            </a:endParaRPr>
          </a:p>
          <a:p>
            <a:pPr marL="342900" lvl="0" indent="-342900" fontAlgn="base">
              <a:buFont typeface="+mj-lt"/>
              <a:buAutoNum type="arabicPeriod"/>
            </a:pPr>
            <a:r>
              <a:rPr lang="en-US" dirty="0" smtClean="0">
                <a:latin typeface="Corbel" pitchFamily="34" charset="0"/>
              </a:rPr>
              <a:t>Discuss the goals of Belarusian leader Alexander </a:t>
            </a:r>
            <a:r>
              <a:rPr lang="en-US" dirty="0" err="1" smtClean="0">
                <a:latin typeface="Corbel" pitchFamily="34" charset="0"/>
              </a:rPr>
              <a:t>Lukashenko</a:t>
            </a:r>
            <a:r>
              <a:rPr lang="en-US" dirty="0" smtClean="0">
                <a:latin typeface="Corbel" pitchFamily="34" charset="0"/>
              </a:rPr>
              <a:t> related to his use of migrants: to divide Europe and destabilize Poland.</a:t>
            </a:r>
            <a:endParaRPr lang="pl-PL" dirty="0" smtClean="0">
              <a:latin typeface="Corbel" pitchFamily="34" charset="0"/>
            </a:endParaRPr>
          </a:p>
          <a:p>
            <a:pPr marL="342900" lvl="0" indent="-342900" fontAlgn="base">
              <a:buFont typeface="+mj-lt"/>
              <a:buAutoNum type="arabicPeriod"/>
            </a:pPr>
            <a:endParaRPr lang="pl-PL" dirty="0" smtClean="0">
              <a:latin typeface="Corbel" pitchFamily="34" charset="0"/>
            </a:endParaRPr>
          </a:p>
          <a:p>
            <a:pPr marL="342900" lvl="0" indent="-342900" fontAlgn="base">
              <a:buFont typeface="+mj-lt"/>
              <a:buAutoNum type="arabicPeriod"/>
            </a:pPr>
            <a:r>
              <a:rPr lang="en-US" dirty="0" smtClean="0">
                <a:latin typeface="Corbel" pitchFamily="34" charset="0"/>
              </a:rPr>
              <a:t>Discussion of the use of migrants by Belarusian services.</a:t>
            </a:r>
            <a:endParaRPr lang="pl-PL" dirty="0" smtClean="0">
              <a:latin typeface="Corbel" pitchFamily="34" charset="0"/>
            </a:endParaRPr>
          </a:p>
          <a:p>
            <a:pPr marL="342900" lvl="0" indent="-342900" fontAlgn="base">
              <a:buFont typeface="+mj-lt"/>
              <a:buAutoNum type="arabicPeriod"/>
            </a:pPr>
            <a:endParaRPr lang="pl-PL" dirty="0" smtClean="0">
              <a:latin typeface="Corbel" pitchFamily="34" charset="0"/>
            </a:endParaRPr>
          </a:p>
          <a:p>
            <a:pPr marL="342900" lvl="0" indent="-342900" fontAlgn="base">
              <a:buFont typeface="+mj-lt"/>
              <a:buAutoNum type="arabicPeriod"/>
            </a:pPr>
            <a:r>
              <a:rPr lang="en-US" dirty="0" smtClean="0">
                <a:latin typeface="Corbel" pitchFamily="34" charset="0"/>
              </a:rPr>
              <a:t>Discuss the problem of illegal migration in the context of criminal activities. (smuggling) and presentation of legal opportunities to enter Poland.</a:t>
            </a:r>
            <a:endParaRPr lang="pl-PL" dirty="0" smtClean="0">
              <a:latin typeface="Corbel" pitchFamily="34" charset="0"/>
            </a:endParaRPr>
          </a:p>
          <a:p>
            <a:pPr marL="342900" lvl="0" indent="-342900" fontAlgn="base">
              <a:buFont typeface="+mj-lt"/>
              <a:buAutoNum type="arabicPeriod"/>
            </a:pPr>
            <a:endParaRPr lang="pl-PL" dirty="0" smtClean="0">
              <a:latin typeface="Corbel" pitchFamily="34" charset="0"/>
            </a:endParaRPr>
          </a:p>
          <a:p>
            <a:pPr marL="342900" lvl="0" indent="-342900" fontAlgn="base">
              <a:buFont typeface="+mj-lt"/>
              <a:buAutoNum type="arabicPeriod"/>
            </a:pPr>
            <a:r>
              <a:rPr lang="en-US" dirty="0" smtClean="0">
                <a:latin typeface="Corbel" pitchFamily="34" charset="0"/>
              </a:rPr>
              <a:t>Discuss the Belarusian-Russian modus operandi of manipulating in the international information space the image of their aggression against Poland.</a:t>
            </a:r>
            <a:endParaRPr lang="en-US" dirty="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r>
              <a:rPr lang="pl-PL" sz="2800" b="1" dirty="0" err="1" smtClean="0">
                <a:latin typeface="Corbel" pitchFamily="34" charset="0"/>
              </a:rPr>
              <a:t>Contents</a:t>
            </a:r>
            <a:endParaRPr lang="en-US" sz="2800" b="1" dirty="0">
              <a:latin typeface="Corbel"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5"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87628" y="1150401"/>
            <a:ext cx="4595120" cy="3754874"/>
          </a:xfrm>
          <a:prstGeom prst="rect">
            <a:avLst/>
          </a:prstGeom>
          <a:noFill/>
        </p:spPr>
        <p:txBody>
          <a:bodyPr wrap="square" rtlCol="0">
            <a:spAutoFit/>
          </a:bodyPr>
          <a:lstStyle/>
          <a:p>
            <a:pPr marL="342900" indent="-342900" algn="just">
              <a:buFont typeface="Arial" pitchFamily="34" charset="0"/>
              <a:buChar char="•"/>
            </a:pPr>
            <a:r>
              <a:rPr lang="en-US" dirty="0" smtClean="0">
                <a:latin typeface="Corbel" pitchFamily="34" charset="0"/>
              </a:rPr>
              <a:t>Pro-democratic turn of Belarusian society: the largest peaceful protest in Belarusian history accompanying the 2020 presidential election.</a:t>
            </a:r>
            <a:endParaRPr lang="pl-PL" dirty="0" smtClean="0">
              <a:latin typeface="Corbel" pitchFamily="34" charset="0"/>
            </a:endParaRPr>
          </a:p>
          <a:p>
            <a:pPr marL="342900" indent="-342900" algn="just">
              <a:buFont typeface="Arial" pitchFamily="34" charset="0"/>
              <a:buChar char="•"/>
            </a:pPr>
            <a:endParaRPr lang="pl-PL" dirty="0" smtClean="0">
              <a:latin typeface="Corbel" pitchFamily="34" charset="0"/>
            </a:endParaRPr>
          </a:p>
          <a:p>
            <a:pPr marL="342900" indent="-342900" algn="just">
              <a:buFont typeface="Arial" pitchFamily="34" charset="0"/>
              <a:buChar char="•"/>
            </a:pPr>
            <a:r>
              <a:rPr lang="en-US" dirty="0" err="1" smtClean="0">
                <a:latin typeface="Corbel" pitchFamily="34" charset="0"/>
              </a:rPr>
              <a:t>Lukashenko's</a:t>
            </a:r>
            <a:r>
              <a:rPr lang="en-US" dirty="0" smtClean="0">
                <a:latin typeface="Corbel" pitchFamily="34" charset="0"/>
              </a:rPr>
              <a:t> bloody suppression of protests and rigging of elections.</a:t>
            </a:r>
            <a:endParaRPr lang="pl-PL" dirty="0" smtClean="0">
              <a:latin typeface="Corbel" pitchFamily="34" charset="0"/>
            </a:endParaRPr>
          </a:p>
          <a:p>
            <a:pPr marL="342900" indent="-342900" algn="just">
              <a:buFont typeface="Arial" pitchFamily="34" charset="0"/>
              <a:buChar char="•"/>
            </a:pPr>
            <a:endParaRPr lang="pl-PL" dirty="0" smtClean="0">
              <a:latin typeface="Corbel" pitchFamily="34" charset="0"/>
            </a:endParaRPr>
          </a:p>
          <a:p>
            <a:pPr marL="342900" indent="-342900" algn="just">
              <a:buFont typeface="Arial" pitchFamily="34" charset="0"/>
              <a:buChar char="•"/>
            </a:pPr>
            <a:r>
              <a:rPr lang="en-US" dirty="0" smtClean="0">
                <a:latin typeface="Corbel" pitchFamily="34" charset="0"/>
              </a:rPr>
              <a:t>Poland and Lithuania's support of the democratic opposition.</a:t>
            </a:r>
            <a:endParaRPr lang="pl-PL" dirty="0" smtClean="0">
              <a:latin typeface="Corbel" pitchFamily="34" charset="0"/>
            </a:endParaRPr>
          </a:p>
          <a:p>
            <a:pPr marL="342900" indent="-342900" algn="just">
              <a:buFont typeface="Arial" pitchFamily="34" charset="0"/>
              <a:buChar char="•"/>
            </a:pPr>
            <a:endParaRPr lang="pl-PL" dirty="0" smtClean="0">
              <a:latin typeface="Corbel" pitchFamily="34" charset="0"/>
            </a:endParaRPr>
          </a:p>
          <a:p>
            <a:pPr marL="342900" indent="-342900" algn="just">
              <a:buFont typeface="Arial" pitchFamily="34" charset="0"/>
              <a:buChar char="•"/>
            </a:pPr>
            <a:r>
              <a:rPr lang="fr-FR" dirty="0" smtClean="0">
                <a:latin typeface="Corbel" pitchFamily="34" charset="0"/>
              </a:rPr>
              <a:t>EU sanctions on Lukashenko's regime.</a:t>
            </a:r>
            <a:endParaRPr lang="pl-PL" dirty="0" smtClean="0">
              <a:latin typeface="Corbel" pitchFamily="34" charset="0"/>
            </a:endParaRPr>
          </a:p>
          <a:p>
            <a:pPr marL="342900" indent="-342900" algn="just">
              <a:buFont typeface="Arial" pitchFamily="34" charset="0"/>
              <a:buChar char="•"/>
            </a:pPr>
            <a:endParaRPr lang="pl-PL" dirty="0" smtClean="0">
              <a:latin typeface="Corbel" pitchFamily="34" charset="0"/>
            </a:endParaRPr>
          </a:p>
          <a:p>
            <a:pPr marL="342900" indent="-342900" algn="just">
              <a:buFont typeface="Arial" pitchFamily="34" charset="0"/>
              <a:buChar char="•"/>
            </a:pPr>
            <a:r>
              <a:rPr lang="en-US" dirty="0" smtClean="0">
                <a:latin typeface="Corbel" pitchFamily="34" charset="0"/>
              </a:rPr>
              <a:t>Hijacking of </a:t>
            </a:r>
            <a:r>
              <a:rPr lang="en-US" dirty="0" err="1" smtClean="0">
                <a:latin typeface="Corbel" pitchFamily="34" charset="0"/>
              </a:rPr>
              <a:t>Ryanair</a:t>
            </a:r>
            <a:r>
              <a:rPr lang="en-US" dirty="0" smtClean="0">
                <a:latin typeface="Corbel" pitchFamily="34" charset="0"/>
              </a:rPr>
              <a:t> aircraft, flying from Athens to Vilnius, May 23, 2021.</a:t>
            </a:r>
            <a:endParaRPr lang="pl-PL" dirty="0" smtClean="0">
              <a:latin typeface="Corbel" pitchFamily="34" charset="0"/>
            </a:endParaRPr>
          </a:p>
          <a:p>
            <a:pPr marL="342900" indent="-342900" algn="just">
              <a:buFont typeface="Arial" pitchFamily="34" charset="0"/>
              <a:buChar char="•"/>
            </a:pPr>
            <a:endParaRPr lang="pl-PL" dirty="0" smtClean="0">
              <a:latin typeface="Corbel" pitchFamily="34" charset="0"/>
            </a:endParaRPr>
          </a:p>
          <a:p>
            <a:pPr marL="342900" indent="-342900" algn="just">
              <a:buFont typeface="Arial" pitchFamily="34" charset="0"/>
              <a:buChar char="•"/>
            </a:pPr>
            <a:r>
              <a:rPr lang="en-US" dirty="0" smtClean="0">
                <a:latin typeface="Corbel" pitchFamily="34" charset="0"/>
              </a:rPr>
              <a:t>Russian aggression war against Ukraine.</a:t>
            </a:r>
            <a:endParaRPr lang="pl-PL" dirty="0" smtClean="0">
              <a:latin typeface="Corbel" pitchFamily="34" charset="0"/>
            </a:endParaRPr>
          </a:p>
          <a:p>
            <a:pPr marL="342900" indent="-342900" algn="just">
              <a:buFont typeface="Arial" pitchFamily="34" charset="0"/>
              <a:buChar char="•"/>
            </a:pPr>
            <a:endParaRPr lang="pl-PL" dirty="0" smtClean="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en-US" sz="1800" b="1" dirty="0" smtClean="0">
                <a:latin typeface="Corbel" pitchFamily="34" charset="0"/>
              </a:rPr>
              <a:t>Discuss the reasons for the occurrence of the Alexander </a:t>
            </a:r>
            <a:r>
              <a:rPr lang="en-US" sz="1800" b="1" dirty="0" err="1" smtClean="0">
                <a:latin typeface="Corbel" pitchFamily="34" charset="0"/>
              </a:rPr>
              <a:t>Lukashenko</a:t>
            </a:r>
            <a:r>
              <a:rPr lang="en-US" sz="1800" b="1" dirty="0" smtClean="0">
                <a:latin typeface="Corbel" pitchFamily="34" charset="0"/>
              </a:rPr>
              <a:t> regime's aggression against Poland.</a:t>
            </a:r>
            <a:endParaRPr lang="pl-PL" sz="1600" b="1" dirty="0" smtClean="0">
              <a:latin typeface="Corbel"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5"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8" name="Picture 2" descr="Protesty na Białorusi, 9 sierpnia 2020 r."/>
          <p:cNvPicPr>
            <a:picLocks noChangeAspect="1" noChangeArrowheads="1"/>
          </p:cNvPicPr>
          <p:nvPr/>
        </p:nvPicPr>
        <p:blipFill>
          <a:blip r:embed="rId5"/>
          <a:srcRect/>
          <a:stretch>
            <a:fillRect/>
          </a:stretch>
        </p:blipFill>
        <p:spPr bwMode="auto">
          <a:xfrm>
            <a:off x="6189142" y="1237076"/>
            <a:ext cx="2596910" cy="1459741"/>
          </a:xfrm>
          <a:prstGeom prst="rect">
            <a:avLst/>
          </a:prstGeom>
          <a:noFill/>
        </p:spPr>
      </p:pic>
      <p:pic>
        <p:nvPicPr>
          <p:cNvPr id="9" name="Picture 4" descr="https://www.blue-europe.eu/wp-content/uploads/2020/08/2020-08-16T145329Z-122075832-RC22FI98VPO6-RTRMADP-3-BELARUS-ELECTION-PROTESTS.jpg"/>
          <p:cNvPicPr>
            <a:picLocks noChangeAspect="1" noChangeArrowheads="1"/>
          </p:cNvPicPr>
          <p:nvPr/>
        </p:nvPicPr>
        <p:blipFill>
          <a:blip r:embed="rId6"/>
          <a:srcRect/>
          <a:stretch>
            <a:fillRect/>
          </a:stretch>
        </p:blipFill>
        <p:spPr bwMode="auto">
          <a:xfrm>
            <a:off x="6202017" y="2941983"/>
            <a:ext cx="2621721" cy="1745874"/>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520760" y="957739"/>
            <a:ext cx="6072736" cy="3339376"/>
          </a:xfrm>
          <a:prstGeom prst="rect">
            <a:avLst/>
          </a:prstGeom>
          <a:noFill/>
        </p:spPr>
        <p:txBody>
          <a:bodyPr wrap="square" rtlCol="0">
            <a:spAutoFit/>
          </a:bodyPr>
          <a:lstStyle/>
          <a:p>
            <a:pPr marL="342900" indent="-342900" algn="just"/>
            <a:endParaRPr lang="pl-PL" sz="1300" dirty="0" smtClean="0">
              <a:latin typeface="Corbel" pitchFamily="34" charset="0"/>
            </a:endParaRPr>
          </a:p>
          <a:p>
            <a:pPr marL="342900" lvl="1" indent="-342900" algn="just">
              <a:buFont typeface="Arial" pitchFamily="34" charset="0"/>
              <a:buChar char="•"/>
            </a:pPr>
            <a:r>
              <a:rPr lang="pl-PL" sz="1200" b="1" dirty="0" smtClean="0">
                <a:latin typeface="Corbel" pitchFamily="34" charset="0"/>
              </a:rPr>
              <a:t>Engineering </a:t>
            </a:r>
            <a:r>
              <a:rPr lang="pl-PL" sz="1200" b="1" dirty="0" err="1" smtClean="0">
                <a:latin typeface="Corbel" pitchFamily="34" charset="0"/>
              </a:rPr>
              <a:t>forced</a:t>
            </a:r>
            <a:r>
              <a:rPr lang="pl-PL" sz="1200" b="1" dirty="0" smtClean="0">
                <a:latin typeface="Corbel" pitchFamily="34" charset="0"/>
              </a:rPr>
              <a:t> </a:t>
            </a:r>
            <a:r>
              <a:rPr lang="pl-PL" sz="1200" b="1" dirty="0" err="1" smtClean="0">
                <a:latin typeface="Corbel" pitchFamily="34" charset="0"/>
              </a:rPr>
              <a:t>migration</a:t>
            </a:r>
            <a:r>
              <a:rPr lang="pl-PL" sz="1200" b="1" dirty="0" smtClean="0">
                <a:latin typeface="Corbel" pitchFamily="34" charset="0"/>
              </a:rPr>
              <a:t>.</a:t>
            </a:r>
          </a:p>
          <a:p>
            <a:pPr marL="342900" lvl="1" indent="-342900" algn="just">
              <a:buFont typeface="Arial" pitchFamily="34" charset="0"/>
              <a:buChar char="•"/>
            </a:pPr>
            <a:endParaRPr lang="pl-PL" sz="1300" dirty="0" smtClean="0">
              <a:latin typeface="Corbel" pitchFamily="34" charset="0"/>
            </a:endParaRPr>
          </a:p>
          <a:p>
            <a:pPr marL="342900" lvl="1" indent="-342900" algn="just"/>
            <a:r>
              <a:rPr lang="pl-PL" sz="1300" dirty="0" smtClean="0">
                <a:latin typeface="Corbel" pitchFamily="34" charset="0"/>
              </a:rPr>
              <a:t>	</a:t>
            </a:r>
            <a:r>
              <a:rPr lang="en-US" sz="1200" dirty="0" smtClean="0">
                <a:latin typeface="Corbel" pitchFamily="34" charset="0"/>
              </a:rPr>
              <a:t> Coercive engineered migration refers to cross-border population movement that is inspired by one country and then manipulated in such a way as to induce political, military, economic and other concessions from the target country or group of such countries. The means used to initiate cross-border population movement can be many and varied</a:t>
            </a:r>
            <a:r>
              <a:rPr lang="pl-PL" sz="1300" dirty="0" smtClean="0">
                <a:latin typeface="Corbel" pitchFamily="34" charset="0"/>
              </a:rPr>
              <a:t>.</a:t>
            </a:r>
          </a:p>
          <a:p>
            <a:pPr marL="342900" indent="-342900" algn="just">
              <a:buFont typeface="Arial" pitchFamily="34" charset="0"/>
              <a:buChar char="•"/>
            </a:pPr>
            <a:endParaRPr lang="pl-PL" sz="1300" dirty="0" smtClean="0">
              <a:latin typeface="Corbel" pitchFamily="34" charset="0"/>
            </a:endParaRPr>
          </a:p>
          <a:p>
            <a:pPr marL="342900" indent="-342900" algn="just">
              <a:buFont typeface="Arial" pitchFamily="34" charset="0"/>
              <a:buChar char="•"/>
            </a:pPr>
            <a:r>
              <a:rPr lang="pl-PL" sz="1200" b="1" dirty="0" err="1" smtClean="0">
                <a:latin typeface="Corbel" pitchFamily="34" charset="0"/>
              </a:rPr>
              <a:t>Demographic</a:t>
            </a:r>
            <a:r>
              <a:rPr lang="pl-PL" sz="1200" b="1" dirty="0" smtClean="0">
                <a:latin typeface="Corbel" pitchFamily="34" charset="0"/>
              </a:rPr>
              <a:t> </a:t>
            </a:r>
            <a:r>
              <a:rPr lang="pl-PL" sz="1200" b="1" dirty="0" err="1" smtClean="0">
                <a:latin typeface="Corbel" pitchFamily="34" charset="0"/>
              </a:rPr>
              <a:t>Weapons</a:t>
            </a:r>
            <a:r>
              <a:rPr lang="pl-PL" sz="1200" b="1" dirty="0" smtClean="0">
                <a:latin typeface="Corbel" pitchFamily="34" charset="0"/>
              </a:rPr>
              <a:t>.</a:t>
            </a:r>
          </a:p>
          <a:p>
            <a:pPr marL="342900" indent="-342900" algn="just">
              <a:buFont typeface="Arial" pitchFamily="34" charset="0"/>
              <a:buChar char="•"/>
            </a:pPr>
            <a:endParaRPr lang="pl-PL" sz="1300" dirty="0" smtClean="0">
              <a:latin typeface="Corbel" pitchFamily="34" charset="0"/>
            </a:endParaRPr>
          </a:p>
          <a:p>
            <a:pPr marL="342900" indent="-342900" algn="just"/>
            <a:r>
              <a:rPr lang="pl-PL" sz="1300" dirty="0" smtClean="0">
                <a:latin typeface="Corbel" pitchFamily="34" charset="0"/>
              </a:rPr>
              <a:t>	</a:t>
            </a:r>
            <a:r>
              <a:rPr lang="en-US" sz="1200" dirty="0" smtClean="0">
                <a:latin typeface="Corbel" pitchFamily="34" charset="0"/>
              </a:rPr>
              <a:t>Demographic Weapons can be defined as a combat tool used in asymmetric armed conflict. D-weapons are based on the use of a large group of civilians, conscious or unconscious, given armed function, as well as demographic processes, including population growth and migration. D-weapons are used to flare up, including on a massive scale, in order to produce intolerable consequences for the opponent inside and outside the state.</a:t>
            </a:r>
            <a:endParaRPr lang="pl-PL" sz="1300" dirty="0" smtClean="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pl-PL" sz="2000" b="1" dirty="0" err="1" smtClean="0">
                <a:latin typeface="Corbel" pitchFamily="34" charset="0"/>
              </a:rPr>
              <a:t>Veponization</a:t>
            </a:r>
            <a:r>
              <a:rPr lang="pl-PL" sz="2000" b="1" dirty="0" smtClean="0">
                <a:latin typeface="Corbel" pitchFamily="34" charset="0"/>
              </a:rPr>
              <a:t> of </a:t>
            </a:r>
            <a:r>
              <a:rPr lang="pl-PL" sz="2000" b="1" dirty="0" err="1" smtClean="0">
                <a:latin typeface="Corbel" pitchFamily="34" charset="0"/>
              </a:rPr>
              <a:t>migration</a:t>
            </a:r>
            <a:endParaRPr lang="pl-PL" sz="2000" b="1" dirty="0" smtClean="0">
              <a:latin typeface="Corbel" pitchFamily="34" charset="0"/>
            </a:endParaRP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3074" name="Picture 2"/>
          <p:cNvPicPr>
            <a:picLocks noChangeAspect="1" noChangeArrowheads="1"/>
          </p:cNvPicPr>
          <p:nvPr/>
        </p:nvPicPr>
        <p:blipFill>
          <a:blip r:embed="rId4"/>
          <a:srcRect/>
          <a:stretch>
            <a:fillRect/>
          </a:stretch>
        </p:blipFill>
        <p:spPr bwMode="auto">
          <a:xfrm>
            <a:off x="7896227" y="3051311"/>
            <a:ext cx="830269" cy="1999423"/>
          </a:xfrm>
          <a:prstGeom prst="rect">
            <a:avLst/>
          </a:prstGeom>
          <a:noFill/>
          <a:ln w="9525">
            <a:noFill/>
            <a:miter lim="800000"/>
            <a:headEnd/>
            <a:tailEnd/>
          </a:ln>
          <a:effectLst/>
        </p:spPr>
      </p:pic>
      <p:pic>
        <p:nvPicPr>
          <p:cNvPr id="3075" name="Picture 3"/>
          <p:cNvPicPr>
            <a:picLocks noChangeAspect="1" noChangeArrowheads="1"/>
          </p:cNvPicPr>
          <p:nvPr/>
        </p:nvPicPr>
        <p:blipFill>
          <a:blip r:embed="rId5"/>
          <a:srcRect/>
          <a:stretch>
            <a:fillRect/>
          </a:stretch>
        </p:blipFill>
        <p:spPr bwMode="auto">
          <a:xfrm>
            <a:off x="7903463" y="977555"/>
            <a:ext cx="794516" cy="1997559"/>
          </a:xfrm>
          <a:prstGeom prst="rect">
            <a:avLst/>
          </a:prstGeom>
          <a:noFill/>
          <a:ln w="9525">
            <a:noFill/>
            <a:miter lim="800000"/>
            <a:headEnd/>
            <a:tailEnd/>
          </a:ln>
          <a:effectLst/>
        </p:spPr>
      </p:pic>
      <p:pic>
        <p:nvPicPr>
          <p:cNvPr id="15" name="Picture 3" descr="arabskie logo_pakiet-03"/>
          <p:cNvPicPr>
            <a:picLocks noChangeAspect="1" noChangeArrowheads="1"/>
          </p:cNvPicPr>
          <p:nvPr/>
        </p:nvPicPr>
        <p:blipFill>
          <a:blip r:embed="rId6">
            <a:lum contrast="30000"/>
          </a:blip>
          <a:srcRect/>
          <a:stretch>
            <a:fillRect/>
          </a:stretch>
        </p:blipFill>
        <p:spPr bwMode="auto">
          <a:xfrm>
            <a:off x="0" y="185530"/>
            <a:ext cx="1288017" cy="1285461"/>
          </a:xfrm>
          <a:prstGeom prst="rect">
            <a:avLst/>
          </a:prstGeom>
          <a:solidFill>
            <a:schemeClr val="bg1"/>
          </a:solidFill>
        </p:spPr>
      </p:pic>
      <p:sp>
        <p:nvSpPr>
          <p:cNvPr id="16"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361732" y="911861"/>
            <a:ext cx="7397955" cy="1631216"/>
          </a:xfrm>
          <a:prstGeom prst="rect">
            <a:avLst/>
          </a:prstGeom>
          <a:noFill/>
        </p:spPr>
        <p:txBody>
          <a:bodyPr wrap="square" rtlCol="0">
            <a:spAutoFit/>
          </a:bodyPr>
          <a:lstStyle/>
          <a:p>
            <a:pPr marL="342900" indent="-342900" algn="just"/>
            <a:r>
              <a:rPr lang="pl-PL" dirty="0" smtClean="0">
                <a:latin typeface="Corbel" pitchFamily="34" charset="0"/>
              </a:rPr>
              <a:t>	</a:t>
            </a:r>
            <a:r>
              <a:rPr lang="en-US" sz="1200" dirty="0" smtClean="0">
                <a:latin typeface="Corbel" pitchFamily="34" charset="0"/>
              </a:rPr>
              <a:t>The concept of Operation Sluice was conceived as early as 2010-2011, at which time the Belarusian regime wanted to take advantage of the stimulation of migration toward the European Union to extort a tribute from it (under the pretext of reimbursing the costs of protecting the border from illegal migration, which it was organizing itself).</a:t>
            </a:r>
            <a:endParaRPr lang="pl-PL" sz="1200" dirty="0" smtClean="0">
              <a:latin typeface="Corbel" pitchFamily="34" charset="0"/>
            </a:endParaRPr>
          </a:p>
          <a:p>
            <a:pPr marL="342900" indent="-342900" algn="just"/>
            <a:endParaRPr lang="pl-PL" sz="1300" dirty="0" smtClean="0">
              <a:latin typeface="Corbel" pitchFamily="34" charset="0"/>
            </a:endParaRPr>
          </a:p>
          <a:p>
            <a:pPr marL="342900" indent="-342900" algn="just"/>
            <a:r>
              <a:rPr lang="pl-PL" sz="1300" dirty="0" smtClean="0">
                <a:latin typeface="Corbel" pitchFamily="34" charset="0"/>
              </a:rPr>
              <a:t>	</a:t>
            </a:r>
            <a:r>
              <a:rPr lang="en-US" sz="1200" dirty="0" smtClean="0">
                <a:latin typeface="Corbel" pitchFamily="34" charset="0"/>
              </a:rPr>
              <a:t> The plan to ferry migrants to the European Union was dubbed Operation "Sluice" by Russian-Belarusian services. It involved thousands of migrants trying to illegally enter the European Union through the Lithuanian-Belarusian, Latvian-Belarusian and Polish-Belarusian borders.</a:t>
            </a:r>
            <a:endParaRPr lang="pl-PL" sz="1300" dirty="0" smtClean="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pl-PL" sz="2000" b="1" dirty="0" err="1" smtClean="0">
                <a:latin typeface="Corbel" pitchFamily="34" charset="0"/>
              </a:rPr>
              <a:t>Operation</a:t>
            </a:r>
            <a:r>
              <a:rPr lang="pl-PL" sz="2000" b="1" dirty="0" smtClean="0">
                <a:latin typeface="Corbel" pitchFamily="34" charset="0"/>
              </a:rPr>
              <a:t> </a:t>
            </a:r>
            <a:r>
              <a:rPr lang="pl-PL" sz="2000" b="1" dirty="0" err="1" smtClean="0">
                <a:latin typeface="Corbel" pitchFamily="34" charset="0"/>
              </a:rPr>
              <a:t>Sluice</a:t>
            </a:r>
            <a:endParaRPr lang="pl-PL" sz="2000" b="1" dirty="0" smtClean="0">
              <a:latin typeface="Corbel" pitchFamily="34" charset="0"/>
            </a:endParaRP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sp>
        <p:nvSpPr>
          <p:cNvPr id="15" name="pole tekstowe 14"/>
          <p:cNvSpPr txBox="1"/>
          <p:nvPr/>
        </p:nvSpPr>
        <p:spPr>
          <a:xfrm>
            <a:off x="1744045" y="2659496"/>
            <a:ext cx="6937513" cy="2154436"/>
          </a:xfrm>
          <a:prstGeom prst="rect">
            <a:avLst/>
          </a:prstGeom>
          <a:noFill/>
        </p:spPr>
        <p:txBody>
          <a:bodyPr wrap="square" rtlCol="0">
            <a:spAutoFit/>
          </a:bodyPr>
          <a:lstStyle/>
          <a:p>
            <a:pPr marL="342900" indent="-342900" algn="just"/>
            <a:r>
              <a:rPr lang="pl-PL" sz="1200" b="1" dirty="0" err="1" smtClean="0">
                <a:latin typeface="Corbel" pitchFamily="34" charset="0"/>
              </a:rPr>
              <a:t>The</a:t>
            </a:r>
            <a:r>
              <a:rPr lang="pl-PL" sz="1200" b="1" dirty="0" smtClean="0">
                <a:latin typeface="Corbel" pitchFamily="34" charset="0"/>
              </a:rPr>
              <a:t> </a:t>
            </a:r>
            <a:r>
              <a:rPr lang="pl-PL" sz="1200" b="1" dirty="0" err="1" smtClean="0">
                <a:latin typeface="Corbel" pitchFamily="34" charset="0"/>
              </a:rPr>
              <a:t>criminal</a:t>
            </a:r>
            <a:r>
              <a:rPr lang="pl-PL" sz="1200" b="1" dirty="0" smtClean="0">
                <a:latin typeface="Corbel" pitchFamily="34" charset="0"/>
              </a:rPr>
              <a:t> </a:t>
            </a:r>
            <a:r>
              <a:rPr lang="pl-PL" sz="1200" b="1" dirty="0" err="1" smtClean="0">
                <a:latin typeface="Corbel" pitchFamily="34" charset="0"/>
              </a:rPr>
              <a:t>enterprise</a:t>
            </a:r>
            <a:r>
              <a:rPr lang="pl-PL" sz="1200" b="1" dirty="0" smtClean="0">
                <a:latin typeface="Corbel" pitchFamily="34" charset="0"/>
              </a:rPr>
              <a:t> </a:t>
            </a:r>
            <a:r>
              <a:rPr lang="pl-PL" sz="1200" b="1" dirty="0" err="1" smtClean="0">
                <a:latin typeface="Corbel" pitchFamily="34" charset="0"/>
              </a:rPr>
              <a:t>involved</a:t>
            </a:r>
            <a:r>
              <a:rPr lang="pl-PL" sz="1200" b="1" dirty="0" smtClean="0">
                <a:latin typeface="Corbel" pitchFamily="34" charset="0"/>
              </a:rPr>
              <a:t>:</a:t>
            </a:r>
          </a:p>
          <a:p>
            <a:pPr marL="342900" indent="-342900" algn="just"/>
            <a:endParaRPr lang="pl-PL" sz="1300" b="1" dirty="0" smtClean="0">
              <a:latin typeface="Corbel" pitchFamily="34" charset="0"/>
            </a:endParaRPr>
          </a:p>
          <a:p>
            <a:pPr marL="342900" lvl="4" indent="-342900" algn="just">
              <a:buFont typeface="Arial" pitchFamily="34" charset="0"/>
              <a:buChar char="•"/>
            </a:pPr>
            <a:r>
              <a:rPr lang="pl-PL" sz="1200" dirty="0" err="1" smtClean="0">
                <a:latin typeface="Corbel" pitchFamily="34" charset="0"/>
              </a:rPr>
              <a:t>Belarusian</a:t>
            </a:r>
            <a:r>
              <a:rPr lang="pl-PL" sz="1200" dirty="0" smtClean="0">
                <a:latin typeface="Corbel" pitchFamily="34" charset="0"/>
              </a:rPr>
              <a:t> state enterprises (</a:t>
            </a:r>
            <a:r>
              <a:rPr lang="pl-PL" sz="1200" dirty="0" err="1" smtClean="0">
                <a:latin typeface="Corbel" pitchFamily="34" charset="0"/>
              </a:rPr>
              <a:t>e.g</a:t>
            </a:r>
            <a:r>
              <a:rPr lang="pl-PL" sz="1200" dirty="0" smtClean="0">
                <a:latin typeface="Corbel" pitchFamily="34" charset="0"/>
              </a:rPr>
              <a:t>. </a:t>
            </a:r>
            <a:r>
              <a:rPr lang="pl-PL" sz="1200" dirty="0" err="1" smtClean="0">
                <a:latin typeface="Corbel" pitchFamily="34" charset="0"/>
              </a:rPr>
              <a:t>Centrkurort</a:t>
            </a:r>
            <a:r>
              <a:rPr lang="pl-PL" sz="1200" dirty="0" smtClean="0">
                <a:latin typeface="Corbel" pitchFamily="34" charset="0"/>
              </a:rPr>
              <a:t>), </a:t>
            </a:r>
          </a:p>
          <a:p>
            <a:pPr marL="342900" lvl="4" indent="-342900" algn="just">
              <a:buFont typeface="Arial" pitchFamily="34" charset="0"/>
              <a:buChar char="•"/>
            </a:pPr>
            <a:r>
              <a:rPr lang="pl-PL" sz="1200" dirty="0" err="1" smtClean="0">
                <a:latin typeface="Corbel" pitchFamily="34" charset="0"/>
              </a:rPr>
              <a:t>middlemen</a:t>
            </a:r>
            <a:r>
              <a:rPr lang="pl-PL" sz="1200" dirty="0" smtClean="0">
                <a:latin typeface="Corbel" pitchFamily="34" charset="0"/>
              </a:rPr>
              <a:t>, </a:t>
            </a:r>
          </a:p>
          <a:p>
            <a:pPr marL="342900" lvl="4" indent="-342900" algn="just">
              <a:buFont typeface="Arial" pitchFamily="34" charset="0"/>
              <a:buChar char="•"/>
            </a:pPr>
            <a:r>
              <a:rPr lang="pl-PL" sz="1200" dirty="0" err="1" smtClean="0">
                <a:latin typeface="Corbel" pitchFamily="34" charset="0"/>
              </a:rPr>
              <a:t>smugglers</a:t>
            </a:r>
            <a:r>
              <a:rPr lang="pl-PL" sz="1200" dirty="0" smtClean="0">
                <a:latin typeface="Corbel" pitchFamily="34" charset="0"/>
              </a:rPr>
              <a:t>, </a:t>
            </a:r>
          </a:p>
          <a:p>
            <a:pPr marL="342900" lvl="4" indent="-342900" algn="just">
              <a:buFont typeface="Arial" pitchFamily="34" charset="0"/>
              <a:buChar char="•"/>
            </a:pPr>
            <a:r>
              <a:rPr lang="pl-PL" sz="1200" dirty="0" smtClean="0">
                <a:latin typeface="Corbel" pitchFamily="34" charset="0"/>
              </a:rPr>
              <a:t>airlines,</a:t>
            </a:r>
          </a:p>
          <a:p>
            <a:pPr marL="342900" lvl="4" indent="-342900" algn="just">
              <a:buFont typeface="Arial" pitchFamily="34" charset="0"/>
              <a:buChar char="•"/>
            </a:pPr>
            <a:r>
              <a:rPr lang="pl-PL" sz="1200" dirty="0" smtClean="0">
                <a:latin typeface="Corbel" pitchFamily="34" charset="0"/>
              </a:rPr>
              <a:t>„</a:t>
            </a:r>
            <a:r>
              <a:rPr lang="pl-PL" sz="1200" dirty="0" err="1" smtClean="0">
                <a:latin typeface="Corbel" pitchFamily="34" charset="0"/>
              </a:rPr>
              <a:t>travel</a:t>
            </a:r>
            <a:r>
              <a:rPr lang="pl-PL" sz="1200" dirty="0" smtClean="0">
                <a:latin typeface="Corbel" pitchFamily="34" charset="0"/>
              </a:rPr>
              <a:t> </a:t>
            </a:r>
            <a:r>
              <a:rPr lang="pl-PL" sz="1200" dirty="0" err="1" smtClean="0">
                <a:latin typeface="Corbel" pitchFamily="34" charset="0"/>
              </a:rPr>
              <a:t>agences</a:t>
            </a:r>
            <a:r>
              <a:rPr lang="pl-PL" sz="1200" dirty="0" smtClean="0">
                <a:latin typeface="Corbel" pitchFamily="34" charset="0"/>
              </a:rPr>
              <a:t>", </a:t>
            </a:r>
          </a:p>
          <a:p>
            <a:pPr marL="342900" lvl="4" indent="-342900" algn="just">
              <a:buFont typeface="Arial" pitchFamily="34" charset="0"/>
              <a:buChar char="•"/>
            </a:pPr>
            <a:r>
              <a:rPr lang="pl-PL" sz="1200" dirty="0" err="1" smtClean="0">
                <a:latin typeface="Corbel" pitchFamily="34" charset="0"/>
              </a:rPr>
              <a:t>illegal</a:t>
            </a:r>
            <a:r>
              <a:rPr lang="pl-PL" sz="1200" dirty="0" smtClean="0">
                <a:latin typeface="Corbel" pitchFamily="34" charset="0"/>
              </a:rPr>
              <a:t> financial </a:t>
            </a:r>
            <a:r>
              <a:rPr lang="pl-PL" sz="1200" dirty="0" err="1" smtClean="0">
                <a:latin typeface="Corbel" pitchFamily="34" charset="0"/>
              </a:rPr>
              <a:t>offices</a:t>
            </a:r>
            <a:r>
              <a:rPr lang="pl-PL" sz="1200" dirty="0" smtClean="0">
                <a:latin typeface="Corbel" pitchFamily="34" charset="0"/>
              </a:rPr>
              <a:t>.</a:t>
            </a:r>
          </a:p>
          <a:p>
            <a:pPr marL="342900" lvl="4" indent="-342900" algn="just">
              <a:buFont typeface="Arial" pitchFamily="34" charset="0"/>
              <a:buChar char="•"/>
            </a:pPr>
            <a:endParaRPr lang="pl-PL" sz="1300" dirty="0" smtClean="0">
              <a:latin typeface="Corbel" pitchFamily="34" charset="0"/>
            </a:endParaRPr>
          </a:p>
          <a:p>
            <a:pPr marL="342900" indent="-342900" algn="just"/>
            <a:r>
              <a:rPr lang="en-US" sz="1200" dirty="0" smtClean="0">
                <a:latin typeface="Corbel" pitchFamily="34" charset="0"/>
              </a:rPr>
              <a:t>All these groups made money smuggling people across the border. As a result, more and more migrants were forcing their way across the Polish border.</a:t>
            </a:r>
            <a:endParaRPr lang="pl-PL" sz="1300" dirty="0">
              <a:latin typeface="Corbel" pitchFamily="34" charset="0"/>
            </a:endParaRPr>
          </a:p>
        </p:txBody>
      </p:sp>
      <p:pic>
        <p:nvPicPr>
          <p:cNvPr id="9"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6"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49154" name="Picture 2" descr="undefined"/>
          <p:cNvPicPr>
            <a:picLocks noChangeAspect="1" noChangeArrowheads="1"/>
          </p:cNvPicPr>
          <p:nvPr/>
        </p:nvPicPr>
        <p:blipFill>
          <a:blip r:embed="rId5"/>
          <a:srcRect/>
          <a:stretch>
            <a:fillRect/>
          </a:stretch>
        </p:blipFill>
        <p:spPr bwMode="auto">
          <a:xfrm>
            <a:off x="1637154" y="0"/>
            <a:ext cx="6850863" cy="51435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12367" y="1189751"/>
            <a:ext cx="7397955" cy="3754874"/>
          </a:xfrm>
          <a:prstGeom prst="rect">
            <a:avLst/>
          </a:prstGeom>
          <a:noFill/>
        </p:spPr>
        <p:txBody>
          <a:bodyPr wrap="square" rtlCol="0">
            <a:spAutoFit/>
          </a:bodyPr>
          <a:lstStyle/>
          <a:p>
            <a:pPr marL="342900" indent="-342900" algn="just"/>
            <a:r>
              <a:rPr lang="pl-PL" dirty="0" smtClean="0">
                <a:latin typeface="Corbel" pitchFamily="34" charset="0"/>
              </a:rPr>
              <a:t>	</a:t>
            </a:r>
            <a:r>
              <a:rPr lang="en-US" dirty="0" smtClean="0">
                <a:latin typeface="Corbel" pitchFamily="34" charset="0"/>
              </a:rPr>
              <a:t>In doing so, the concept fits into the model of demographic weapons, i.e. the use of civilians, in the form of a migratory flow, as a weapon against another state in order to achieve specific strategic goals.</a:t>
            </a:r>
            <a:endParaRPr lang="pl-PL" dirty="0" smtClean="0">
              <a:latin typeface="Corbel" pitchFamily="34" charset="0"/>
            </a:endParaRPr>
          </a:p>
          <a:p>
            <a:pPr marL="342900" indent="-342900" algn="just"/>
            <a:endParaRPr lang="pl-PL" dirty="0" smtClean="0">
              <a:latin typeface="Corbel" pitchFamily="34" charset="0"/>
            </a:endParaRPr>
          </a:p>
          <a:p>
            <a:pPr marL="342900" indent="-342900" algn="just"/>
            <a:r>
              <a:rPr lang="pl-PL" dirty="0" smtClean="0">
                <a:latin typeface="Corbel" pitchFamily="34" charset="0"/>
              </a:rPr>
              <a:t>	</a:t>
            </a:r>
            <a:r>
              <a:rPr lang="en-US" dirty="0" smtClean="0">
                <a:latin typeface="Corbel" pitchFamily="34" charset="0"/>
              </a:rPr>
              <a:t> Civilians are not the attacking subject in this model, but a tool. In doing so, the goals of using demographic weapons can vary, e.g., gaining financial benefit (e.g., Turkey received €6 billion from the EU in 2015), political concessions, destabilizing the opponent, etc.</a:t>
            </a:r>
            <a:endParaRPr lang="pl-PL" dirty="0" smtClean="0">
              <a:latin typeface="Corbel" pitchFamily="34" charset="0"/>
            </a:endParaRPr>
          </a:p>
          <a:p>
            <a:pPr marL="342900" indent="-342900" algn="just"/>
            <a:r>
              <a:rPr lang="pl-PL" dirty="0" smtClean="0">
                <a:latin typeface="Corbel" pitchFamily="34" charset="0"/>
              </a:rPr>
              <a:t>	</a:t>
            </a:r>
          </a:p>
          <a:p>
            <a:pPr marL="342900" indent="-342900" algn="just"/>
            <a:r>
              <a:rPr lang="pl-PL" dirty="0" smtClean="0">
                <a:latin typeface="Corbel" pitchFamily="34" charset="0"/>
              </a:rPr>
              <a:t>	</a:t>
            </a:r>
            <a:r>
              <a:rPr lang="en-US" dirty="0" smtClean="0">
                <a:latin typeface="Corbel" pitchFamily="34" charset="0"/>
              </a:rPr>
              <a:t>The launch of Operation Sluice, the use of people brought in from Iraq, among others, as weapons, was </a:t>
            </a:r>
            <a:r>
              <a:rPr lang="en-US" dirty="0" err="1" smtClean="0">
                <a:latin typeface="Corbel" pitchFamily="34" charset="0"/>
              </a:rPr>
              <a:t>Lukashenko's</a:t>
            </a:r>
            <a:r>
              <a:rPr lang="en-US" dirty="0" smtClean="0">
                <a:latin typeface="Corbel" pitchFamily="34" charset="0"/>
              </a:rPr>
              <a:t> response to these EU actions. The immediate goal was to force the European Union to withdraw its sanctions, stop supporting the Belarusian opposition, recognize the legitimacy of his election and condone repression.</a:t>
            </a:r>
            <a:endParaRPr lang="pl-PL" dirty="0" smtClean="0">
              <a:latin typeface="Corbel" pitchFamily="34" charset="0"/>
            </a:endParaRPr>
          </a:p>
          <a:p>
            <a:pPr marL="342900" indent="-342900" algn="just"/>
            <a:endParaRPr lang="pl-PL" dirty="0" smtClean="0">
              <a:latin typeface="Corbel" pitchFamily="34" charset="0"/>
            </a:endParaRPr>
          </a:p>
          <a:p>
            <a:pPr marL="342900" indent="-342900" algn="just"/>
            <a:r>
              <a:rPr lang="pl-PL" dirty="0" smtClean="0">
                <a:latin typeface="Corbel" pitchFamily="34" charset="0"/>
              </a:rPr>
              <a:t>	</a:t>
            </a:r>
            <a:r>
              <a:rPr lang="en-US" dirty="0" smtClean="0">
                <a:latin typeface="Corbel" pitchFamily="34" charset="0"/>
              </a:rPr>
              <a:t> The paradox was and still is that migrants attempting to cross the border illegally and claiming to be refugees (although, except in a few cases, they did not meet the prerequisites for being recognized as such) became the very tool to be used against those who were actually being persecuted - Belarusian oppositionists.</a:t>
            </a:r>
            <a:r>
              <a:rPr lang="pl-PL" dirty="0" smtClean="0">
                <a:latin typeface="Corbel" pitchFamily="34" charset="0"/>
              </a:rPr>
              <a:t>.</a:t>
            </a: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pl-PL" sz="2000" b="1" dirty="0" err="1" smtClean="0">
                <a:latin typeface="Corbel" pitchFamily="34" charset="0"/>
              </a:rPr>
              <a:t>Operation</a:t>
            </a:r>
            <a:r>
              <a:rPr lang="pl-PL" sz="2000" b="1" dirty="0" smtClean="0">
                <a:latin typeface="Corbel" pitchFamily="34" charset="0"/>
              </a:rPr>
              <a:t> </a:t>
            </a:r>
            <a:r>
              <a:rPr lang="pl-PL" sz="2000" b="1" dirty="0" err="1" smtClean="0">
                <a:latin typeface="Corbel" pitchFamily="34" charset="0"/>
              </a:rPr>
              <a:t>Sluice</a:t>
            </a:r>
            <a:endParaRPr lang="pl-PL" sz="2000" b="1" dirty="0" smtClean="0">
              <a:latin typeface="Corbel" pitchFamily="34" charset="0"/>
            </a:endParaRP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67750" y="1044384"/>
            <a:ext cx="4933049" cy="3524042"/>
          </a:xfrm>
          <a:prstGeom prst="rect">
            <a:avLst/>
          </a:prstGeom>
          <a:noFill/>
        </p:spPr>
        <p:txBody>
          <a:bodyPr wrap="square" rtlCol="0">
            <a:spAutoFit/>
          </a:bodyPr>
          <a:lstStyle/>
          <a:p>
            <a:pPr marL="342900" indent="-342900"/>
            <a:r>
              <a:rPr lang="pl-PL" b="1" dirty="0" err="1" smtClean="0">
                <a:latin typeface="Corbel" pitchFamily="34" charset="0"/>
              </a:rPr>
              <a:t>Goals</a:t>
            </a:r>
            <a:r>
              <a:rPr lang="pl-PL" b="1" dirty="0" smtClean="0">
                <a:latin typeface="Corbel" pitchFamily="34" charset="0"/>
              </a:rPr>
              <a:t>:</a:t>
            </a:r>
          </a:p>
          <a:p>
            <a:pPr marL="342900" indent="-342900"/>
            <a:endParaRPr lang="pl-PL" dirty="0" smtClean="0">
              <a:latin typeface="Corbel" pitchFamily="34" charset="0"/>
            </a:endParaRPr>
          </a:p>
          <a:p>
            <a:pPr marL="342900" indent="-342900">
              <a:buFont typeface="Wingdings" pitchFamily="2" charset="2"/>
              <a:buChar char="Ø"/>
            </a:pPr>
            <a:r>
              <a:rPr lang="pl-PL" sz="1300" dirty="0" err="1" smtClean="0">
                <a:latin typeface="Corbel" pitchFamily="34" charset="0"/>
              </a:rPr>
              <a:t>earnings</a:t>
            </a:r>
            <a:endParaRPr lang="pl-PL" sz="1300" dirty="0" smtClean="0">
              <a:latin typeface="Corbel" pitchFamily="34" charset="0"/>
            </a:endParaRPr>
          </a:p>
          <a:p>
            <a:pPr marL="342900" indent="-342900">
              <a:buFont typeface="Wingdings" pitchFamily="2" charset="2"/>
              <a:buChar char="Ø"/>
            </a:pPr>
            <a:r>
              <a:rPr lang="en-US" sz="1300" dirty="0" smtClean="0">
                <a:latin typeface="Corbel" pitchFamily="34" charset="0"/>
              </a:rPr>
              <a:t>Forcing the European Union to withdraw from sanctions, </a:t>
            </a:r>
            <a:endParaRPr lang="pl-PL" sz="1300" dirty="0" smtClean="0">
              <a:latin typeface="Corbel" pitchFamily="34" charset="0"/>
            </a:endParaRPr>
          </a:p>
          <a:p>
            <a:pPr marL="342900" indent="-342900">
              <a:buFont typeface="Wingdings" pitchFamily="2" charset="2"/>
              <a:buChar char="Ø"/>
            </a:pPr>
            <a:r>
              <a:rPr lang="en-US" sz="1300" dirty="0" smtClean="0">
                <a:latin typeface="Corbel" pitchFamily="34" charset="0"/>
              </a:rPr>
              <a:t>stop supporting the Belarusian opposition,</a:t>
            </a:r>
            <a:r>
              <a:rPr lang="pl-PL" sz="1300" dirty="0" smtClean="0">
                <a:latin typeface="Corbel" pitchFamily="34" charset="0"/>
              </a:rPr>
              <a:t>,</a:t>
            </a:r>
          </a:p>
          <a:p>
            <a:pPr marL="342900" indent="-342900">
              <a:buFont typeface="Wingdings" pitchFamily="2" charset="2"/>
              <a:buChar char="Ø"/>
            </a:pPr>
            <a:r>
              <a:rPr lang="en-US" sz="1300" dirty="0" smtClean="0">
                <a:latin typeface="Corbel" pitchFamily="34" charset="0"/>
              </a:rPr>
              <a:t>recognition of the legitimacy of his election </a:t>
            </a:r>
            <a:endParaRPr lang="pl-PL" sz="1300" dirty="0" smtClean="0">
              <a:latin typeface="Corbel" pitchFamily="34" charset="0"/>
            </a:endParaRPr>
          </a:p>
          <a:p>
            <a:pPr marL="342900" indent="-342900">
              <a:buFont typeface="Wingdings" pitchFamily="2" charset="2"/>
              <a:buChar char="Ø"/>
            </a:pPr>
            <a:r>
              <a:rPr lang="pl-PL" sz="1300" dirty="0" err="1" smtClean="0">
                <a:latin typeface="Corbel" pitchFamily="34" charset="0"/>
              </a:rPr>
              <a:t>permission</a:t>
            </a:r>
            <a:r>
              <a:rPr lang="pl-PL" sz="1300" dirty="0" smtClean="0">
                <a:latin typeface="Corbel" pitchFamily="34" charset="0"/>
              </a:rPr>
              <a:t> for </a:t>
            </a:r>
            <a:r>
              <a:rPr lang="pl-PL" sz="1300" dirty="0" err="1" smtClean="0">
                <a:latin typeface="Corbel" pitchFamily="34" charset="0"/>
              </a:rPr>
              <a:t>repression</a:t>
            </a:r>
            <a:endParaRPr lang="pl-PL" sz="1300" dirty="0" smtClean="0">
              <a:latin typeface="Corbel" pitchFamily="34" charset="0"/>
            </a:endParaRPr>
          </a:p>
          <a:p>
            <a:pPr marL="342900" indent="-342900">
              <a:buFont typeface="Wingdings" pitchFamily="2" charset="2"/>
              <a:buChar char="Ø"/>
            </a:pPr>
            <a:r>
              <a:rPr lang="en-US" sz="1300" dirty="0" smtClean="0">
                <a:latin typeface="Corbel" pitchFamily="34" charset="0"/>
              </a:rPr>
              <a:t>increasing the popularity of radical groups (and pro-Russian ones at that, such as the far-right AFD in Germany) in Poland and Europe</a:t>
            </a:r>
            <a:endParaRPr lang="pl-PL" sz="1300" dirty="0" smtClean="0">
              <a:latin typeface="Corbel" pitchFamily="34" charset="0"/>
            </a:endParaRPr>
          </a:p>
          <a:p>
            <a:pPr marL="342900" indent="-342900">
              <a:buFont typeface="Wingdings" pitchFamily="2" charset="2"/>
              <a:buChar char="Ø"/>
            </a:pPr>
            <a:r>
              <a:rPr lang="en-US" sz="1300" dirty="0" smtClean="0">
                <a:latin typeface="Corbel" pitchFamily="34" charset="0"/>
              </a:rPr>
              <a:t>distortion of the image of refugees and discouragement of acceptance of war refugees</a:t>
            </a:r>
            <a:endParaRPr lang="pl-PL" sz="1300" dirty="0" smtClean="0">
              <a:latin typeface="Corbel" pitchFamily="34" charset="0"/>
            </a:endParaRPr>
          </a:p>
          <a:p>
            <a:pPr marL="342900" indent="-342900">
              <a:buFont typeface="Wingdings" pitchFamily="2" charset="2"/>
              <a:buChar char="Ø"/>
            </a:pPr>
            <a:r>
              <a:rPr lang="en-US" sz="1300" dirty="0" smtClean="0">
                <a:latin typeface="Corbel" pitchFamily="34" charset="0"/>
              </a:rPr>
              <a:t>destabilization of political and social life in Europe</a:t>
            </a:r>
            <a:endParaRPr lang="pl-PL" sz="1300" dirty="0" smtClean="0">
              <a:latin typeface="Corbel" pitchFamily="34" charset="0"/>
            </a:endParaRPr>
          </a:p>
          <a:p>
            <a:pPr marL="342900" indent="-342900">
              <a:buFont typeface="Wingdings" pitchFamily="2" charset="2"/>
              <a:buChar char="Ø"/>
            </a:pPr>
            <a:r>
              <a:rPr lang="en-US" sz="1300" dirty="0" smtClean="0">
                <a:latin typeface="Corbel" pitchFamily="34" charset="0"/>
              </a:rPr>
              <a:t>divert attention from Russia's actions on the border with Ukraine </a:t>
            </a:r>
            <a:endParaRPr lang="pl-PL" sz="1300" dirty="0" smtClean="0">
              <a:latin typeface="Corbel" pitchFamily="34" charset="0"/>
            </a:endParaRPr>
          </a:p>
          <a:p>
            <a:pPr marL="342900" indent="-342900">
              <a:buFont typeface="Wingdings" pitchFamily="2" charset="2"/>
              <a:buChar char="Ø"/>
            </a:pPr>
            <a:r>
              <a:rPr lang="en-US" sz="1300" dirty="0" smtClean="0">
                <a:latin typeface="Corbel" pitchFamily="34" charset="0"/>
              </a:rPr>
              <a:t>discredit Poland in the eyes of international opinion </a:t>
            </a:r>
            <a:endParaRPr lang="pl-PL" sz="1300" dirty="0" smtClean="0">
              <a:latin typeface="Corbel" pitchFamily="34" charset="0"/>
            </a:endParaRPr>
          </a:p>
          <a:p>
            <a:pPr marL="342900" indent="-342900">
              <a:buFont typeface="Wingdings" pitchFamily="2" charset="2"/>
              <a:buChar char="Ø"/>
            </a:pPr>
            <a:r>
              <a:rPr lang="en-US" sz="1300" dirty="0" smtClean="0">
                <a:latin typeface="Corbel" pitchFamily="34" charset="0"/>
              </a:rPr>
              <a:t>lead to an internal crisis in Poland (and Lithuania) through social polarization and undermining trust in state institutions</a:t>
            </a:r>
            <a:endParaRPr lang="pl-PL" sz="1300" dirty="0" smtClean="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en-US" sz="2000" b="1" dirty="0" smtClean="0">
                <a:latin typeface="Corbel" pitchFamily="34" charset="0"/>
              </a:rPr>
              <a:t>Goals of Belarusian leader Alexander </a:t>
            </a:r>
            <a:r>
              <a:rPr lang="en-US" sz="2000" b="1" dirty="0" err="1" smtClean="0">
                <a:latin typeface="Corbel" pitchFamily="34" charset="0"/>
              </a:rPr>
              <a:t>Lukashenko</a:t>
            </a:r>
            <a:endParaRPr lang="pl-PL" sz="2000" b="1" dirty="0" smtClean="0">
              <a:latin typeface="Corbel" pitchFamily="34" charset="0"/>
            </a:endParaRP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13" name="Picture 4" descr="Łukaszenka przejmuje narzędzie finansowe Gazpromu przed wyborami na  Białorusi - BiznesAlert.pl"/>
          <p:cNvPicPr>
            <a:picLocks noChangeAspect="1" noChangeArrowheads="1"/>
          </p:cNvPicPr>
          <p:nvPr/>
        </p:nvPicPr>
        <p:blipFill>
          <a:blip r:embed="rId5"/>
          <a:srcRect/>
          <a:stretch>
            <a:fillRect/>
          </a:stretch>
        </p:blipFill>
        <p:spPr bwMode="auto">
          <a:xfrm>
            <a:off x="6342406" y="1097929"/>
            <a:ext cx="2625863" cy="1910316"/>
          </a:xfrm>
          <a:prstGeom prst="rect">
            <a:avLst/>
          </a:prstGeom>
          <a:noFill/>
        </p:spPr>
      </p:pic>
      <p:pic>
        <p:nvPicPr>
          <p:cNvPr id="14" name="Picture 6" descr="Artykuł"/>
          <p:cNvPicPr>
            <a:picLocks noChangeAspect="1" noChangeArrowheads="1"/>
          </p:cNvPicPr>
          <p:nvPr/>
        </p:nvPicPr>
        <p:blipFill>
          <a:blip r:embed="rId6"/>
          <a:srcRect/>
          <a:stretch>
            <a:fillRect/>
          </a:stretch>
        </p:blipFill>
        <p:spPr bwMode="auto">
          <a:xfrm>
            <a:off x="6321287" y="3226984"/>
            <a:ext cx="2643669" cy="149079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81001" y="957739"/>
            <a:ext cx="4933049" cy="3970318"/>
          </a:xfrm>
          <a:prstGeom prst="rect">
            <a:avLst/>
          </a:prstGeom>
          <a:noFill/>
        </p:spPr>
        <p:txBody>
          <a:bodyPr wrap="square" rtlCol="0">
            <a:spAutoFit/>
          </a:bodyPr>
          <a:lstStyle/>
          <a:p>
            <a:pPr marL="342900" indent="-342900"/>
            <a:r>
              <a:rPr lang="pl-PL" b="1" dirty="0" err="1" smtClean="0">
                <a:latin typeface="Corbel" pitchFamily="34" charset="0"/>
              </a:rPr>
              <a:t>Dangers</a:t>
            </a:r>
            <a:r>
              <a:rPr lang="pl-PL" b="1" dirty="0" smtClean="0">
                <a:latin typeface="Corbel" pitchFamily="34" charset="0"/>
              </a:rPr>
              <a:t> </a:t>
            </a:r>
            <a:r>
              <a:rPr lang="pl-PL" b="1" dirty="0" err="1" smtClean="0">
                <a:latin typeface="Corbel" pitchFamily="34" charset="0"/>
              </a:rPr>
              <a:t>created</a:t>
            </a:r>
            <a:r>
              <a:rPr lang="pl-PL" b="1" dirty="0" smtClean="0">
                <a:latin typeface="Corbel" pitchFamily="34" charset="0"/>
              </a:rPr>
              <a:t> by </a:t>
            </a:r>
            <a:r>
              <a:rPr lang="pl-PL" b="1" dirty="0" err="1" smtClean="0">
                <a:latin typeface="Corbel" pitchFamily="34" charset="0"/>
              </a:rPr>
              <a:t>Belarus</a:t>
            </a:r>
            <a:r>
              <a:rPr lang="pl-PL" b="1" dirty="0" smtClean="0">
                <a:latin typeface="Corbel" pitchFamily="34" charset="0"/>
              </a:rPr>
              <a:t>:</a:t>
            </a:r>
          </a:p>
          <a:p>
            <a:pPr marL="342900" indent="-342900"/>
            <a:endParaRPr lang="pl-PL" b="1" dirty="0" smtClean="0">
              <a:latin typeface="Corbel" pitchFamily="34" charset="0"/>
            </a:endParaRPr>
          </a:p>
          <a:p>
            <a:pPr marL="342900" indent="-342900" algn="just">
              <a:buFont typeface="Wingdings" pitchFamily="2" charset="2"/>
              <a:buChar char="Ø"/>
            </a:pPr>
            <a:r>
              <a:rPr lang="en-US" dirty="0" smtClean="0">
                <a:latin typeface="Corbel" pitchFamily="34" charset="0"/>
              </a:rPr>
              <a:t>Fraud by smugglers, extortion of money, looting, destruction of personal belongings.</a:t>
            </a:r>
            <a:endParaRPr lang="pl-PL" dirty="0" smtClean="0">
              <a:latin typeface="Corbel" pitchFamily="34" charset="0"/>
            </a:endParaRPr>
          </a:p>
          <a:p>
            <a:pPr marL="342900" indent="-342900" algn="just">
              <a:buFont typeface="Wingdings" pitchFamily="2" charset="2"/>
              <a:buChar char="Ø"/>
            </a:pPr>
            <a:endParaRPr lang="pl-PL" dirty="0" smtClean="0">
              <a:latin typeface="Corbel" pitchFamily="34" charset="0"/>
            </a:endParaRPr>
          </a:p>
          <a:p>
            <a:pPr marL="342900" indent="-342900" algn="just">
              <a:buFont typeface="Wingdings" pitchFamily="2" charset="2"/>
              <a:buChar char="Ø"/>
            </a:pPr>
            <a:r>
              <a:rPr lang="en-US" dirty="0" smtClean="0">
                <a:latin typeface="Corbel" pitchFamily="34" charset="0"/>
              </a:rPr>
              <a:t>Physical violence: beating, rape, pushing on concertina (wires) , pushing into dangerous areas, such as rivers.</a:t>
            </a:r>
            <a:endParaRPr lang="pl-PL" dirty="0" smtClean="0">
              <a:latin typeface="Corbel" pitchFamily="34" charset="0"/>
            </a:endParaRPr>
          </a:p>
          <a:p>
            <a:pPr marL="342900" indent="-342900" algn="just">
              <a:buFont typeface="Wingdings" pitchFamily="2" charset="2"/>
              <a:buChar char="Ø"/>
            </a:pPr>
            <a:endParaRPr lang="pl-PL" dirty="0" smtClean="0">
              <a:latin typeface="Corbel" pitchFamily="34" charset="0"/>
            </a:endParaRPr>
          </a:p>
          <a:p>
            <a:pPr marL="342900" indent="-342900" algn="just">
              <a:buFont typeface="Wingdings" pitchFamily="2" charset="2"/>
              <a:buChar char="Ø"/>
            </a:pPr>
            <a:r>
              <a:rPr lang="pl-PL" dirty="0" err="1" smtClean="0">
                <a:latin typeface="Corbel" pitchFamily="34" charset="0"/>
              </a:rPr>
              <a:t>Failure</a:t>
            </a:r>
            <a:r>
              <a:rPr lang="pl-PL" dirty="0" smtClean="0">
                <a:latin typeface="Corbel" pitchFamily="34" charset="0"/>
              </a:rPr>
              <a:t> to </a:t>
            </a:r>
            <a:r>
              <a:rPr lang="pl-PL" dirty="0" err="1" smtClean="0">
                <a:latin typeface="Corbel" pitchFamily="34" charset="0"/>
              </a:rPr>
              <a:t>provide</a:t>
            </a:r>
            <a:r>
              <a:rPr lang="pl-PL" dirty="0" smtClean="0">
                <a:latin typeface="Corbel" pitchFamily="34" charset="0"/>
              </a:rPr>
              <a:t> help.</a:t>
            </a:r>
          </a:p>
          <a:p>
            <a:pPr marL="342900" indent="-342900" algn="just">
              <a:buFont typeface="Wingdings" pitchFamily="2" charset="2"/>
              <a:buChar char="Ø"/>
            </a:pPr>
            <a:endParaRPr lang="pl-PL" dirty="0" smtClean="0">
              <a:latin typeface="Corbel" pitchFamily="34" charset="0"/>
            </a:endParaRPr>
          </a:p>
          <a:p>
            <a:pPr marL="342900" indent="-342900" algn="just">
              <a:buFont typeface="Wingdings" pitchFamily="2" charset="2"/>
              <a:buChar char="Ø"/>
            </a:pPr>
            <a:r>
              <a:rPr lang="en-US" dirty="0" smtClean="0">
                <a:latin typeface="Corbel" pitchFamily="34" charset="0"/>
              </a:rPr>
              <a:t>Beat</a:t>
            </a:r>
            <a:r>
              <a:rPr lang="pl-PL" dirty="0" err="1" smtClean="0">
                <a:latin typeface="Corbel" pitchFamily="34" charset="0"/>
              </a:rPr>
              <a:t>ing</a:t>
            </a:r>
            <a:r>
              <a:rPr lang="en-US" dirty="0" smtClean="0">
                <a:latin typeface="Corbel" pitchFamily="34" charset="0"/>
              </a:rPr>
              <a:t> almost to death, and then push</a:t>
            </a:r>
            <a:r>
              <a:rPr lang="pl-PL" dirty="0" err="1" smtClean="0">
                <a:latin typeface="Corbel" pitchFamily="34" charset="0"/>
              </a:rPr>
              <a:t>ing</a:t>
            </a:r>
            <a:r>
              <a:rPr lang="pl-PL" dirty="0" smtClean="0">
                <a:latin typeface="Corbel" pitchFamily="34" charset="0"/>
              </a:rPr>
              <a:t> </a:t>
            </a:r>
            <a:r>
              <a:rPr lang="en-US" dirty="0" smtClean="0">
                <a:latin typeface="Corbel" pitchFamily="34" charset="0"/>
              </a:rPr>
              <a:t>to the Polish side so that the person would die there, and the blame would fall on Poland.</a:t>
            </a:r>
            <a:endParaRPr lang="pl-PL" dirty="0" smtClean="0">
              <a:latin typeface="Corbel" pitchFamily="34" charset="0"/>
            </a:endParaRPr>
          </a:p>
          <a:p>
            <a:pPr marL="342900" indent="-342900" algn="just">
              <a:buFont typeface="Wingdings" pitchFamily="2" charset="2"/>
              <a:buChar char="Ø"/>
            </a:pPr>
            <a:endParaRPr lang="pl-PL" b="1" dirty="0" smtClean="0">
              <a:latin typeface="Corbel" pitchFamily="34" charset="0"/>
            </a:endParaRPr>
          </a:p>
          <a:p>
            <a:pPr marL="342900" indent="-342900" algn="just">
              <a:buFont typeface="Wingdings" pitchFamily="2" charset="2"/>
              <a:buChar char="Ø"/>
            </a:pPr>
            <a:r>
              <a:rPr lang="en-US" dirty="0" smtClean="0">
                <a:latin typeface="Corbel" pitchFamily="34" charset="0"/>
              </a:rPr>
              <a:t>Belarusian services are pursuing the incident at all costs, including the price of the lives of those they brought in. They take advantage of their situation and pay them to provoke them against Polish border guards and soldiers.</a:t>
            </a:r>
            <a:endParaRPr lang="pl-PL" b="1" dirty="0" smtClean="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en-US" sz="2000" b="1" dirty="0" smtClean="0">
                <a:latin typeface="Corbel" pitchFamily="34" charset="0"/>
              </a:rPr>
              <a:t>Exploitation of migrants by Belarusian services</a:t>
            </a:r>
            <a:endParaRPr lang="pl-PL" sz="2000" b="1" dirty="0" smtClean="0">
              <a:latin typeface="Corbel" pitchFamily="34" charset="0"/>
            </a:endParaRP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13" name="Picture 3"/>
          <p:cNvPicPr>
            <a:picLocks noChangeAspect="1" noChangeArrowheads="1"/>
          </p:cNvPicPr>
          <p:nvPr/>
        </p:nvPicPr>
        <p:blipFill>
          <a:blip r:embed="rId5"/>
          <a:srcRect/>
          <a:stretch>
            <a:fillRect/>
          </a:stretch>
        </p:blipFill>
        <p:spPr bwMode="auto">
          <a:xfrm>
            <a:off x="6391780" y="1405627"/>
            <a:ext cx="2604168" cy="1297815"/>
          </a:xfrm>
          <a:prstGeom prst="rect">
            <a:avLst/>
          </a:prstGeom>
          <a:noFill/>
          <a:ln w="9525">
            <a:noFill/>
            <a:miter lim="800000"/>
            <a:headEnd/>
            <a:tailEnd/>
          </a:ln>
          <a:effectLst/>
        </p:spPr>
      </p:pic>
      <p:pic>
        <p:nvPicPr>
          <p:cNvPr id="14" name="Picture 5" descr="Raport Human Rights Watch: Białorusini i Polacy łamią prawa człowieka na  granicy"/>
          <p:cNvPicPr>
            <a:picLocks noChangeAspect="1" noChangeArrowheads="1"/>
          </p:cNvPicPr>
          <p:nvPr/>
        </p:nvPicPr>
        <p:blipFill>
          <a:blip r:embed="rId6"/>
          <a:srcRect/>
          <a:stretch>
            <a:fillRect/>
          </a:stretch>
        </p:blipFill>
        <p:spPr bwMode="auto">
          <a:xfrm>
            <a:off x="6389146" y="3028121"/>
            <a:ext cx="2594032" cy="172796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95472" y="1011253"/>
            <a:ext cx="7397955" cy="3693319"/>
          </a:xfrm>
          <a:prstGeom prst="rect">
            <a:avLst/>
          </a:prstGeom>
          <a:noFill/>
        </p:spPr>
        <p:txBody>
          <a:bodyPr wrap="square" rtlCol="0">
            <a:spAutoFit/>
          </a:bodyPr>
          <a:lstStyle/>
          <a:p>
            <a:pPr marL="342900" indent="-342900" algn="just"/>
            <a:r>
              <a:rPr lang="pl-PL" b="1" dirty="0" smtClean="0">
                <a:latin typeface="Corbel" pitchFamily="34" charset="0"/>
              </a:rPr>
              <a:t>	</a:t>
            </a:r>
            <a:r>
              <a:rPr lang="en-US" sz="1200" dirty="0" smtClean="0">
                <a:latin typeface="Corbel" pitchFamily="34" charset="0"/>
              </a:rPr>
              <a:t>Polish border with Belarus is the external border of the European Union and Poland is obliged to guard it. Poland, on the other hand, is fulfilling its international obligations. Therefore, even if someone manages to cross the border illegally and does not drown in the marshes or freeze in the woods in the process, he will most likely be stopped on his way to the German border.</a:t>
            </a:r>
            <a:endParaRPr lang="pl-PL" sz="1200" dirty="0" smtClean="0">
              <a:latin typeface="Corbel" pitchFamily="34" charset="0"/>
            </a:endParaRPr>
          </a:p>
          <a:p>
            <a:pPr marL="342900" indent="-342900" algn="just"/>
            <a:endParaRPr lang="pl-PL" sz="1200" b="1" dirty="0" smtClean="0">
              <a:latin typeface="Corbel" pitchFamily="34" charset="0"/>
            </a:endParaRPr>
          </a:p>
          <a:p>
            <a:pPr marL="342900" indent="-342900" algn="just"/>
            <a:r>
              <a:rPr lang="pl-PL" b="1" dirty="0" smtClean="0">
                <a:latin typeface="Corbel" pitchFamily="34" charset="0"/>
              </a:rPr>
              <a:t>	</a:t>
            </a:r>
            <a:r>
              <a:rPr lang="en-US" sz="1200" b="1" dirty="0" smtClean="0">
                <a:latin typeface="Corbel" pitchFamily="34" charset="0"/>
              </a:rPr>
              <a:t> For Poland, illegal migrants to leave the territory of Poland and enter another EU country is not "getting rid of the problem."</a:t>
            </a:r>
            <a:endParaRPr lang="pl-PL" sz="1200" b="1" dirty="0" smtClean="0">
              <a:latin typeface="Corbel" pitchFamily="34" charset="0"/>
            </a:endParaRPr>
          </a:p>
          <a:p>
            <a:pPr marL="342900" indent="-342900" algn="just"/>
            <a:endParaRPr lang="pl-PL" sz="1200" dirty="0" smtClean="0">
              <a:latin typeface="Corbel" pitchFamily="34" charset="0"/>
            </a:endParaRPr>
          </a:p>
          <a:p>
            <a:pPr marL="342900" indent="-342900" algn="just"/>
            <a:r>
              <a:rPr lang="pl-PL" sz="1200" dirty="0" smtClean="0">
                <a:latin typeface="Corbel" pitchFamily="34" charset="0"/>
              </a:rPr>
              <a:t>	</a:t>
            </a:r>
            <a:r>
              <a:rPr lang="en-US" sz="1200" dirty="0" smtClean="0">
                <a:latin typeface="Corbel" pitchFamily="34" charset="0"/>
              </a:rPr>
              <a:t> </a:t>
            </a:r>
            <a:r>
              <a:rPr lang="en-US" sz="1200" b="1" dirty="0" smtClean="0">
                <a:latin typeface="Corbel" pitchFamily="34" charset="0"/>
              </a:rPr>
              <a:t>First</a:t>
            </a:r>
            <a:r>
              <a:rPr lang="en-US" sz="1200" dirty="0" smtClean="0">
                <a:latin typeface="Corbel" pitchFamily="34" charset="0"/>
              </a:rPr>
              <a:t>, because Poland is a serious country that takes its laws seriously, as well as its international image.</a:t>
            </a:r>
            <a:endParaRPr lang="pl-PL" sz="1200" dirty="0" smtClean="0">
              <a:latin typeface="Corbel" pitchFamily="34" charset="0"/>
            </a:endParaRPr>
          </a:p>
          <a:p>
            <a:pPr marL="342900" indent="-342900" algn="just"/>
            <a:endParaRPr lang="pl-PL" sz="1200" dirty="0" smtClean="0">
              <a:latin typeface="Corbel" pitchFamily="34" charset="0"/>
            </a:endParaRPr>
          </a:p>
          <a:p>
            <a:pPr marL="342900" indent="-342900" algn="just"/>
            <a:r>
              <a:rPr lang="pl-PL" sz="1200" dirty="0" smtClean="0">
                <a:latin typeface="Corbel" pitchFamily="34" charset="0"/>
              </a:rPr>
              <a:t>	</a:t>
            </a:r>
            <a:r>
              <a:rPr lang="en-US" sz="1200" b="1" dirty="0" smtClean="0">
                <a:latin typeface="Corbel" pitchFamily="34" charset="0"/>
              </a:rPr>
              <a:t>Second</a:t>
            </a:r>
            <a:r>
              <a:rPr lang="pl-PL" sz="1200" b="1" dirty="0" err="1" smtClean="0">
                <a:latin typeface="Corbel" pitchFamily="34" charset="0"/>
              </a:rPr>
              <a:t>ly</a:t>
            </a:r>
            <a:r>
              <a:rPr lang="en-US" sz="1200" dirty="0" smtClean="0">
                <a:latin typeface="Corbel" pitchFamily="34" charset="0"/>
              </a:rPr>
              <a:t>, because migration through Poland to other EU countries poses the threat of having to change the rules for crossing internal EU borders in the </a:t>
            </a:r>
            <a:r>
              <a:rPr lang="en-US" sz="1200" dirty="0" err="1" smtClean="0">
                <a:latin typeface="Corbel" pitchFamily="34" charset="0"/>
              </a:rPr>
              <a:t>Schengen</a:t>
            </a:r>
            <a:r>
              <a:rPr lang="en-US" sz="1200" dirty="0" smtClean="0">
                <a:latin typeface="Corbel" pitchFamily="34" charset="0"/>
              </a:rPr>
              <a:t> area and reintroduce border controls.</a:t>
            </a:r>
            <a:endParaRPr lang="pl-PL" sz="1200" dirty="0" smtClean="0">
              <a:latin typeface="Corbel" pitchFamily="34" charset="0"/>
            </a:endParaRPr>
          </a:p>
          <a:p>
            <a:pPr marL="342900" indent="-342900" algn="just"/>
            <a:endParaRPr lang="pl-PL" sz="1200" dirty="0" smtClean="0">
              <a:latin typeface="Corbel" pitchFamily="34" charset="0"/>
            </a:endParaRPr>
          </a:p>
          <a:p>
            <a:pPr marL="342900" indent="-342900" algn="just"/>
            <a:r>
              <a:rPr lang="pl-PL" sz="1200" dirty="0" smtClean="0">
                <a:latin typeface="Corbel" pitchFamily="34" charset="0"/>
              </a:rPr>
              <a:t>	</a:t>
            </a:r>
            <a:r>
              <a:rPr lang="en-US" sz="1200" dirty="0" smtClean="0">
                <a:latin typeface="Corbel" pitchFamily="34" charset="0"/>
              </a:rPr>
              <a:t> </a:t>
            </a:r>
            <a:r>
              <a:rPr lang="en-US" sz="1200" b="1" dirty="0" smtClean="0">
                <a:latin typeface="Corbel" pitchFamily="34" charset="0"/>
              </a:rPr>
              <a:t>Thirdly</a:t>
            </a:r>
            <a:r>
              <a:rPr lang="en-US" sz="1200" dirty="0" smtClean="0">
                <a:latin typeface="Corbel" pitchFamily="34" charset="0"/>
              </a:rPr>
              <a:t>, because according to bilateral agreements and European Union regulations, foreigners who illegally cross the Polish-German border are subject to readmission, i.e. withdrawal from the destination country to the first European Union country whose border they crossed. That is, in this case, to Poland. Here, on the other hand, they will be placed in a closed center and then deported if they do not meet the criteria for recognition as refugees.</a:t>
            </a:r>
            <a:endParaRPr lang="pl-PL" dirty="0" smtClean="0">
              <a:latin typeface="Corbel" pitchFamily="34" charset="0"/>
            </a:endParaRPr>
          </a:p>
          <a:p>
            <a:pPr marL="342900" indent="-342900" algn="just"/>
            <a:endParaRPr lang="pl-PL" dirty="0" smtClean="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en-US" sz="2000" b="1" dirty="0" smtClean="0">
                <a:latin typeface="Corbel" pitchFamily="34" charset="0"/>
              </a:rPr>
              <a:t>Illegal migration in the context of criminal activities</a:t>
            </a:r>
            <a:endParaRPr lang="pl-PL" sz="2000" b="1" dirty="0" smtClean="0">
              <a:latin typeface="Corbel" pitchFamily="34" charset="0"/>
            </a:endParaRP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95472" y="1011253"/>
            <a:ext cx="7397955" cy="1785104"/>
          </a:xfrm>
          <a:prstGeom prst="rect">
            <a:avLst/>
          </a:prstGeom>
          <a:noFill/>
        </p:spPr>
        <p:txBody>
          <a:bodyPr wrap="square" rtlCol="0">
            <a:spAutoFit/>
          </a:bodyPr>
          <a:lstStyle/>
          <a:p>
            <a:pPr marL="342900" indent="-342900" algn="just"/>
            <a:r>
              <a:rPr lang="pl-PL" b="1" dirty="0" smtClean="0"/>
              <a:t>	</a:t>
            </a:r>
            <a:r>
              <a:rPr lang="en-US" sz="1200" dirty="0" smtClean="0"/>
              <a:t> </a:t>
            </a:r>
            <a:r>
              <a:rPr lang="en-US" sz="1200" dirty="0" smtClean="0">
                <a:latin typeface="Corbel" pitchFamily="34" charset="0"/>
              </a:rPr>
              <a:t>Illegal border crossing carries a prison sentence for up to </a:t>
            </a:r>
            <a:r>
              <a:rPr lang="pl-PL" sz="1200" dirty="0" smtClean="0">
                <a:latin typeface="Corbel" pitchFamily="34" charset="0"/>
              </a:rPr>
              <a:t>3 </a:t>
            </a:r>
            <a:r>
              <a:rPr lang="en-US" sz="1200" dirty="0" smtClean="0">
                <a:latin typeface="Corbel" pitchFamily="34" charset="0"/>
              </a:rPr>
              <a:t>years.</a:t>
            </a:r>
            <a:endParaRPr lang="pl-PL" sz="1200" dirty="0" smtClean="0">
              <a:latin typeface="Corbel" pitchFamily="34" charset="0"/>
            </a:endParaRPr>
          </a:p>
          <a:p>
            <a:pPr marL="342900" indent="-342900" algn="just"/>
            <a:endParaRPr lang="pl-PL" sz="1200" dirty="0" smtClean="0">
              <a:latin typeface="Corbel" pitchFamily="34" charset="0"/>
            </a:endParaRPr>
          </a:p>
          <a:p>
            <a:pPr marL="342900" indent="-342900" algn="just"/>
            <a:r>
              <a:rPr lang="pl-PL" sz="1200" dirty="0" smtClean="0">
                <a:latin typeface="Corbel" pitchFamily="34" charset="0"/>
              </a:rPr>
              <a:t>	</a:t>
            </a:r>
            <a:r>
              <a:rPr lang="en-US" sz="1200" dirty="0" smtClean="0">
                <a:latin typeface="Corbel" pitchFamily="34" charset="0"/>
              </a:rPr>
              <a:t>For organizing such crossing - a prison sentence of up to </a:t>
            </a:r>
            <a:r>
              <a:rPr lang="pl-PL" sz="1200" dirty="0" smtClean="0">
                <a:latin typeface="Corbel" pitchFamily="34" charset="0"/>
              </a:rPr>
              <a:t>8 </a:t>
            </a:r>
            <a:r>
              <a:rPr lang="en-US" sz="1200" dirty="0" smtClean="0">
                <a:latin typeface="Corbel" pitchFamily="34" charset="0"/>
              </a:rPr>
              <a:t>years.</a:t>
            </a:r>
            <a:endParaRPr lang="pl-PL" sz="1200" dirty="0" smtClean="0">
              <a:latin typeface="Corbel" pitchFamily="34" charset="0"/>
            </a:endParaRPr>
          </a:p>
          <a:p>
            <a:pPr marL="342900" indent="-342900" algn="just"/>
            <a:endParaRPr lang="pl-PL" sz="1200" dirty="0" smtClean="0">
              <a:latin typeface="Corbel" pitchFamily="34" charset="0"/>
            </a:endParaRPr>
          </a:p>
          <a:p>
            <a:pPr marL="342900" indent="-342900" algn="just"/>
            <a:r>
              <a:rPr lang="pl-PL" sz="1200" dirty="0" smtClean="0">
                <a:latin typeface="Corbel" pitchFamily="34" charset="0"/>
              </a:rPr>
              <a:t>	</a:t>
            </a:r>
            <a:r>
              <a:rPr lang="en-US" sz="1200" dirty="0" smtClean="0">
                <a:latin typeface="Corbel" pitchFamily="34" charset="0"/>
              </a:rPr>
              <a:t> For assaulting a border guard,</a:t>
            </a:r>
            <a:r>
              <a:rPr lang="pl-PL" sz="1200" dirty="0" smtClean="0">
                <a:latin typeface="Corbel" pitchFamily="34" charset="0"/>
              </a:rPr>
              <a:t> </a:t>
            </a:r>
            <a:r>
              <a:rPr lang="en-US" sz="1200" dirty="0" smtClean="0">
                <a:latin typeface="Corbel" pitchFamily="34" charset="0"/>
              </a:rPr>
              <a:t>can be sent to prison for up to 12 years before being deported.</a:t>
            </a:r>
            <a:endParaRPr lang="pl-PL" sz="1200" dirty="0" smtClean="0">
              <a:latin typeface="Corbel" pitchFamily="34" charset="0"/>
            </a:endParaRPr>
          </a:p>
          <a:p>
            <a:pPr marL="342900" indent="-342900" algn="just"/>
            <a:endParaRPr lang="pl-PL" sz="1200" dirty="0" smtClean="0">
              <a:latin typeface="Corbel" pitchFamily="34" charset="0"/>
            </a:endParaRPr>
          </a:p>
          <a:p>
            <a:pPr marL="342900" indent="-342900" algn="just"/>
            <a:r>
              <a:rPr lang="pl-PL" sz="1200" dirty="0" smtClean="0">
                <a:latin typeface="Corbel" pitchFamily="34" charset="0"/>
              </a:rPr>
              <a:t>	</a:t>
            </a:r>
            <a:r>
              <a:rPr lang="en-US" sz="1200" dirty="0" smtClean="0">
                <a:latin typeface="Corbel" pitchFamily="34" charset="0"/>
              </a:rPr>
              <a:t> Regardless, people deported for illegally crossing the border are banned from entering Poland and the EU (</a:t>
            </a:r>
            <a:r>
              <a:rPr lang="en-US" sz="1200" dirty="0" err="1" smtClean="0">
                <a:latin typeface="Corbel" pitchFamily="34" charset="0"/>
              </a:rPr>
              <a:t>Schengen</a:t>
            </a:r>
            <a:r>
              <a:rPr lang="en-US" sz="1200" dirty="0" smtClean="0">
                <a:latin typeface="Corbel" pitchFamily="34" charset="0"/>
              </a:rPr>
              <a:t> countries). </a:t>
            </a:r>
            <a:r>
              <a:rPr lang="en-US" sz="1200" b="1" dirty="0" smtClean="0">
                <a:latin typeface="Corbel" pitchFamily="34" charset="0"/>
              </a:rPr>
              <a:t>Such a person will no longer be able to come legally, and opportunities for legal entry exist.</a:t>
            </a:r>
            <a:endParaRPr lang="pl-PL" b="1" dirty="0" smtClean="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en-US" sz="2000" b="1" dirty="0" smtClean="0">
                <a:latin typeface="Corbel" pitchFamily="34" charset="0"/>
              </a:rPr>
              <a:t>Illegal migration in the context of criminal activities</a:t>
            </a:r>
            <a:endParaRPr lang="pl-PL" sz="2000" b="1" dirty="0" smtClean="0">
              <a:latin typeface="Corbel" pitchFamily="34" charset="0"/>
            </a:endParaRP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13" name="Picture 6" descr="https://d-art.ppstatic.pl/kadry/k/r/1/cd/54/61892ffa06dc7_o_large.jpg"/>
          <p:cNvPicPr>
            <a:picLocks noChangeAspect="1" noChangeArrowheads="1"/>
          </p:cNvPicPr>
          <p:nvPr/>
        </p:nvPicPr>
        <p:blipFill>
          <a:blip r:embed="rId5"/>
          <a:srcRect/>
          <a:stretch>
            <a:fillRect/>
          </a:stretch>
        </p:blipFill>
        <p:spPr bwMode="auto">
          <a:xfrm>
            <a:off x="2566210" y="2872854"/>
            <a:ext cx="4580930" cy="2139919"/>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87628" y="1150401"/>
            <a:ext cx="7457589" cy="3662541"/>
          </a:xfrm>
          <a:prstGeom prst="rect">
            <a:avLst/>
          </a:prstGeom>
          <a:noFill/>
        </p:spPr>
        <p:txBody>
          <a:bodyPr wrap="square" rtlCol="0">
            <a:spAutoFit/>
          </a:bodyPr>
          <a:lstStyle/>
          <a:p>
            <a:pPr algn="just"/>
            <a:r>
              <a:rPr lang="en-US" sz="1200" b="1" dirty="0" smtClean="0">
                <a:latin typeface="Corbel" pitchFamily="34" charset="0"/>
              </a:rPr>
              <a:t>Thousands of Iraqi citizens, as well as other Middle Eastern countries, enter Poland legally every year. They are tourists, students, workers, etc. They are welcomed because they come legally. From the beginning of 2021 to mid-2023. Poland also issued about 570 temporary or permanent residence permits for Iraqi citizens. However, the more attempts there are to cross the border illegally, the more difficult it will be to enter legally as well.</a:t>
            </a:r>
            <a:endParaRPr lang="pl-PL" sz="1200" b="1" dirty="0" smtClean="0">
              <a:latin typeface="Corbel" pitchFamily="34" charset="0"/>
            </a:endParaRPr>
          </a:p>
          <a:p>
            <a:pPr algn="just"/>
            <a:endParaRPr lang="pl-PL" sz="1200" dirty="0" smtClean="0">
              <a:latin typeface="Corbel" pitchFamily="34" charset="0"/>
            </a:endParaRPr>
          </a:p>
          <a:p>
            <a:pPr algn="just"/>
            <a:r>
              <a:rPr lang="en-US" sz="1200" dirty="0" smtClean="0">
                <a:latin typeface="Corbel" pitchFamily="34" charset="0"/>
              </a:rPr>
              <a:t>Poland also accepts refugees, and not only from Ukraine. For example, in 2022, 10,000 foreigners applied for international protection in Poland (this does not include most Ukrainians, as they benefit from a different procedure, i.e. temporary protection), </a:t>
            </a:r>
            <a:r>
              <a:rPr lang="en-US" sz="1200" b="1" dirty="0" smtClean="0">
                <a:latin typeface="Corbel" pitchFamily="34" charset="0"/>
              </a:rPr>
              <a:t>including 639 from Iraq.</a:t>
            </a:r>
            <a:endParaRPr lang="pl-PL" sz="1200" b="1" dirty="0" smtClean="0">
              <a:latin typeface="Corbel" pitchFamily="34" charset="0"/>
            </a:endParaRPr>
          </a:p>
          <a:p>
            <a:pPr algn="just"/>
            <a:endParaRPr lang="pl-PL" sz="1200" dirty="0" smtClean="0">
              <a:latin typeface="Corbel" pitchFamily="34" charset="0"/>
            </a:endParaRPr>
          </a:p>
          <a:p>
            <a:pPr algn="just"/>
            <a:r>
              <a:rPr lang="en-US" sz="1200" b="1" dirty="0" smtClean="0">
                <a:latin typeface="Corbel" pitchFamily="34" charset="0"/>
              </a:rPr>
              <a:t>Over the past few years, Poland has granted international protection to some 150 Kurds from Syria, Iran or Turkey. </a:t>
            </a:r>
            <a:r>
              <a:rPr lang="en-US" sz="1200" dirty="0" smtClean="0">
                <a:latin typeface="Corbel" pitchFamily="34" charset="0"/>
              </a:rPr>
              <a:t>In 2022. 20 Iraqi citizens applied for permanent residency in Poland, 2 applied for long-term EU resident status, and 277 applied for temporary residency. At the same time, Poland issued 19 positive decisions on permanent residency, 7 - negative, 2 cases were discontinued and 1 was left undetermined.</a:t>
            </a:r>
            <a:endParaRPr lang="pl-PL" sz="1200" dirty="0" smtClean="0">
              <a:latin typeface="Corbel" pitchFamily="34" charset="0"/>
            </a:endParaRPr>
          </a:p>
          <a:p>
            <a:pPr algn="just"/>
            <a:r>
              <a:rPr lang="pl-PL" sz="1200" dirty="0" smtClean="0">
                <a:latin typeface="Corbel" pitchFamily="34" charset="0"/>
              </a:rPr>
              <a:t>Jeżeli chodzi o rezydentów długoterminowych UE to wydano tylko 1 decyzję negatywną, natomiast jeśli chodzi o pobyt czasowy to pozytywną dostało 181 osób, 47 – negatywną, 6 spraw umorzono, a 23 pozostawiono bez rozpoznania. </a:t>
            </a:r>
          </a:p>
          <a:p>
            <a:pPr algn="just"/>
            <a:endParaRPr lang="pl-PL" sz="1200" dirty="0" smtClean="0">
              <a:latin typeface="Corbel" pitchFamily="34" charset="0"/>
            </a:endParaRPr>
          </a:p>
          <a:p>
            <a:pPr algn="just"/>
            <a:r>
              <a:rPr lang="en-US" sz="1200" b="1" dirty="0" smtClean="0">
                <a:latin typeface="Corbel" pitchFamily="34" charset="0"/>
              </a:rPr>
              <a:t>It is clear that Poland does not discriminate against anyone and is not closed to Iraqi citizens, provided that they abide by Polish law and their arrival and stay is legal.</a:t>
            </a:r>
            <a:endParaRPr lang="pl-PL" sz="1200" b="1" dirty="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pl-PL" sz="2000" dirty="0" smtClean="0">
                <a:latin typeface="+mj-lt"/>
              </a:rPr>
              <a:t>Legal </a:t>
            </a:r>
            <a:r>
              <a:rPr lang="pl-PL" sz="2000" dirty="0" err="1" smtClean="0">
                <a:latin typeface="+mj-lt"/>
              </a:rPr>
              <a:t>options</a:t>
            </a:r>
            <a:r>
              <a:rPr lang="pl-PL" sz="2000" dirty="0" smtClean="0">
                <a:latin typeface="+mj-lt"/>
              </a:rPr>
              <a:t> for </a:t>
            </a:r>
            <a:r>
              <a:rPr lang="pl-PL" sz="2000" dirty="0" err="1" smtClean="0">
                <a:latin typeface="+mj-lt"/>
              </a:rPr>
              <a:t>entering</a:t>
            </a:r>
            <a:r>
              <a:rPr lang="pl-PL" sz="2000" dirty="0" smtClean="0">
                <a:latin typeface="+mj-lt"/>
              </a:rPr>
              <a:t> Poland</a:t>
            </a:r>
            <a:endParaRPr lang="pl-PL" sz="2000" b="1" dirty="0" smtClean="0">
              <a:latin typeface="+mj-lt"/>
            </a:endParaRP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547262" y="971496"/>
            <a:ext cx="7166042" cy="3970318"/>
          </a:xfrm>
          <a:prstGeom prst="rect">
            <a:avLst/>
          </a:prstGeom>
          <a:noFill/>
        </p:spPr>
        <p:txBody>
          <a:bodyPr wrap="square" rtlCol="0">
            <a:spAutoFit/>
          </a:bodyPr>
          <a:lstStyle/>
          <a:p>
            <a:r>
              <a:rPr lang="en-US" b="1" dirty="0" smtClean="0">
                <a:latin typeface="Corbel" pitchFamily="34" charset="0"/>
              </a:rPr>
              <a:t>Belarus and Russia meticulously use precisely selected information material, and if they do not have it, they manage field activities and the behavior of foreigners so as to produce it. </a:t>
            </a:r>
          </a:p>
          <a:p>
            <a:r>
              <a:rPr lang="en-US" b="1" dirty="0" smtClean="0">
                <a:latin typeface="Corbel" pitchFamily="34" charset="0"/>
              </a:rPr>
              <a:t/>
            </a:r>
            <a:br>
              <a:rPr lang="en-US" b="1" dirty="0" smtClean="0">
                <a:latin typeface="Corbel" pitchFamily="34" charset="0"/>
              </a:rPr>
            </a:br>
            <a:endParaRPr lang="en-US" b="1" dirty="0" smtClean="0">
              <a:latin typeface="Corbel" pitchFamily="34" charset="0"/>
            </a:endParaRPr>
          </a:p>
          <a:p>
            <a:r>
              <a:rPr lang="en-US" b="1" dirty="0" smtClean="0">
                <a:latin typeface="Corbel" pitchFamily="34" charset="0"/>
              </a:rPr>
              <a:t>Active measures of Belarusian services accompanying migration pressure against the RP:</a:t>
            </a:r>
          </a:p>
          <a:p>
            <a:endParaRPr lang="pl-PL" b="1" dirty="0" smtClean="0"/>
          </a:p>
          <a:p>
            <a:pPr marL="342900" indent="-342900">
              <a:buFont typeface="Wingdings" pitchFamily="2" charset="2"/>
              <a:buChar char="Ø"/>
            </a:pPr>
            <a:r>
              <a:rPr lang="pl-PL" dirty="0" err="1" smtClean="0">
                <a:latin typeface="Corbel" pitchFamily="34" charset="0"/>
              </a:rPr>
              <a:t>Listening</a:t>
            </a:r>
            <a:endParaRPr lang="pl-PL" dirty="0" smtClean="0">
              <a:latin typeface="Corbel" pitchFamily="34" charset="0"/>
            </a:endParaRPr>
          </a:p>
          <a:p>
            <a:pPr marL="342900" indent="-342900">
              <a:buFont typeface="Wingdings" pitchFamily="2" charset="2"/>
              <a:buChar char="Ø"/>
            </a:pPr>
            <a:r>
              <a:rPr lang="pl-PL" dirty="0" err="1" smtClean="0">
                <a:latin typeface="Corbel" pitchFamily="34" charset="0"/>
              </a:rPr>
              <a:t>Observation</a:t>
            </a:r>
            <a:endParaRPr lang="pl-PL" dirty="0" smtClean="0">
              <a:latin typeface="Corbel" pitchFamily="34" charset="0"/>
            </a:endParaRPr>
          </a:p>
          <a:p>
            <a:pPr marL="342900" indent="-342900">
              <a:buFont typeface="Wingdings" pitchFamily="2" charset="2"/>
              <a:buChar char="Ø"/>
            </a:pPr>
            <a:r>
              <a:rPr lang="en-US" dirty="0" smtClean="0">
                <a:latin typeface="Corbel" pitchFamily="34" charset="0"/>
              </a:rPr>
              <a:t>Reconnaissance of Polish Border Guard activity</a:t>
            </a:r>
            <a:endParaRPr lang="pl-PL" dirty="0" smtClean="0">
              <a:latin typeface="Corbel" pitchFamily="34" charset="0"/>
            </a:endParaRPr>
          </a:p>
          <a:p>
            <a:pPr marL="342900" indent="-342900">
              <a:buFont typeface="Wingdings" pitchFamily="2" charset="2"/>
              <a:buChar char="Ø"/>
            </a:pPr>
            <a:r>
              <a:rPr lang="en-US" dirty="0" smtClean="0">
                <a:latin typeface="Corbel" pitchFamily="34" charset="0"/>
              </a:rPr>
              <a:t>Planning (time and place) of migrant smuggling</a:t>
            </a:r>
            <a:endParaRPr lang="pl-PL" dirty="0" smtClean="0">
              <a:latin typeface="Corbel" pitchFamily="34" charset="0"/>
            </a:endParaRPr>
          </a:p>
          <a:p>
            <a:pPr marL="342900" indent="-342900">
              <a:buFont typeface="Wingdings" pitchFamily="2" charset="2"/>
              <a:buChar char="Ø"/>
            </a:pPr>
            <a:r>
              <a:rPr lang="pl-PL" dirty="0" err="1" smtClean="0">
                <a:latin typeface="Corbel" pitchFamily="34" charset="0"/>
              </a:rPr>
              <a:t>Dislocation</a:t>
            </a:r>
            <a:r>
              <a:rPr lang="pl-PL" dirty="0" smtClean="0">
                <a:latin typeface="Corbel" pitchFamily="34" charset="0"/>
              </a:rPr>
              <a:t> of </a:t>
            </a:r>
            <a:r>
              <a:rPr lang="pl-PL" dirty="0" err="1" smtClean="0">
                <a:latin typeface="Corbel" pitchFamily="34" charset="0"/>
              </a:rPr>
              <a:t>immigrants</a:t>
            </a:r>
            <a:endParaRPr lang="pl-PL" dirty="0" smtClean="0">
              <a:latin typeface="Corbel" pitchFamily="34" charset="0"/>
            </a:endParaRPr>
          </a:p>
          <a:p>
            <a:pPr marL="342900" indent="-342900">
              <a:buFont typeface="Wingdings" pitchFamily="2" charset="2"/>
              <a:buChar char="Ø"/>
            </a:pPr>
            <a:r>
              <a:rPr lang="en-US" dirty="0" smtClean="0">
                <a:latin typeface="Corbel" pitchFamily="34" charset="0"/>
              </a:rPr>
              <a:t>Coordination of the location in the border area </a:t>
            </a:r>
            <a:endParaRPr lang="pl-PL" dirty="0" smtClean="0">
              <a:latin typeface="Corbel" pitchFamily="34" charset="0"/>
            </a:endParaRPr>
          </a:p>
          <a:p>
            <a:pPr marL="342900" indent="-342900">
              <a:buFont typeface="Wingdings" pitchFamily="2" charset="2"/>
              <a:buChar char="Ø"/>
            </a:pPr>
            <a:r>
              <a:rPr lang="en-US" dirty="0" smtClean="0">
                <a:latin typeface="Corbel" pitchFamily="34" charset="0"/>
              </a:rPr>
              <a:t>Destruction of the physical barrier </a:t>
            </a:r>
            <a:endParaRPr lang="pl-PL" dirty="0" smtClean="0">
              <a:latin typeface="Corbel" pitchFamily="34" charset="0"/>
            </a:endParaRPr>
          </a:p>
          <a:p>
            <a:pPr marL="342900" indent="-342900">
              <a:buFont typeface="Wingdings" pitchFamily="2" charset="2"/>
              <a:buChar char="Ø"/>
            </a:pPr>
            <a:r>
              <a:rPr lang="pl-PL" dirty="0" err="1" smtClean="0">
                <a:latin typeface="Corbel" pitchFamily="34" charset="0"/>
              </a:rPr>
              <a:t>Semblance</a:t>
            </a:r>
            <a:r>
              <a:rPr lang="pl-PL" dirty="0" smtClean="0">
                <a:latin typeface="Corbel" pitchFamily="34" charset="0"/>
              </a:rPr>
              <a:t> / </a:t>
            </a:r>
            <a:r>
              <a:rPr lang="pl-PL" dirty="0" err="1" smtClean="0">
                <a:latin typeface="Corbel" pitchFamily="34" charset="0"/>
              </a:rPr>
              <a:t>confusion</a:t>
            </a:r>
            <a:r>
              <a:rPr lang="pl-PL" dirty="0" smtClean="0">
                <a:latin typeface="Corbel" pitchFamily="34" charset="0"/>
              </a:rPr>
              <a:t> </a:t>
            </a:r>
          </a:p>
          <a:p>
            <a:pPr marL="342900" indent="-342900">
              <a:buFont typeface="Wingdings" pitchFamily="2" charset="2"/>
              <a:buChar char="Ø"/>
            </a:pPr>
            <a:r>
              <a:rPr lang="pl-PL" dirty="0" err="1" smtClean="0">
                <a:latin typeface="Corbel" pitchFamily="34" charset="0"/>
              </a:rPr>
              <a:t>Staging</a:t>
            </a:r>
            <a:r>
              <a:rPr lang="pl-PL" dirty="0" smtClean="0">
                <a:latin typeface="Corbel" pitchFamily="34" charset="0"/>
              </a:rPr>
              <a:t> </a:t>
            </a:r>
          </a:p>
          <a:p>
            <a:pPr marL="342900" indent="-342900">
              <a:buFont typeface="Wingdings" pitchFamily="2" charset="2"/>
              <a:buChar char="Ø"/>
            </a:pPr>
            <a:r>
              <a:rPr lang="pl-PL" dirty="0" err="1" smtClean="0">
                <a:latin typeface="Corbel" pitchFamily="34" charset="0"/>
              </a:rPr>
              <a:t>Provocations</a:t>
            </a:r>
            <a:r>
              <a:rPr lang="pl-PL" dirty="0" smtClean="0">
                <a:latin typeface="Corbel" pitchFamily="34" charset="0"/>
              </a:rPr>
              <a:t> </a:t>
            </a:r>
          </a:p>
          <a:p>
            <a:pPr marL="342900" indent="-342900">
              <a:buFont typeface="Wingdings" pitchFamily="2" charset="2"/>
              <a:buChar char="Ø"/>
            </a:pPr>
            <a:r>
              <a:rPr lang="pl-PL" dirty="0" err="1" smtClean="0">
                <a:latin typeface="Corbel" pitchFamily="34" charset="0"/>
              </a:rPr>
              <a:t>Disinformation</a:t>
            </a:r>
            <a:r>
              <a:rPr lang="pl-PL" dirty="0" smtClean="0">
                <a:latin typeface="Corbel" pitchFamily="34" charset="0"/>
              </a:rPr>
              <a:t> </a:t>
            </a:r>
          </a:p>
          <a:p>
            <a:pPr marL="342900" indent="-342900">
              <a:buFont typeface="Wingdings" pitchFamily="2" charset="2"/>
              <a:buChar char="Ø"/>
            </a:pPr>
            <a:r>
              <a:rPr lang="pl-PL" dirty="0" err="1" smtClean="0">
                <a:latin typeface="Corbel" pitchFamily="34" charset="0"/>
              </a:rPr>
              <a:t>Information</a:t>
            </a:r>
            <a:r>
              <a:rPr lang="pl-PL" dirty="0" smtClean="0">
                <a:latin typeface="Corbel" pitchFamily="34" charset="0"/>
              </a:rPr>
              <a:t> </a:t>
            </a:r>
            <a:r>
              <a:rPr lang="pl-PL" dirty="0" err="1" smtClean="0">
                <a:latin typeface="Corbel" pitchFamily="34" charset="0"/>
              </a:rPr>
              <a:t>activities</a:t>
            </a:r>
            <a:endParaRPr lang="pl-PL" dirty="0" smtClean="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en-US" sz="1600" dirty="0" smtClean="0">
                <a:latin typeface="+mj-lt"/>
              </a:rPr>
              <a:t>Belarusian-Russian modus operandi of manipulating the image of its aggression against Poland in the international information space</a:t>
            </a:r>
            <a:endParaRPr lang="pl-PL" sz="2000" b="1" dirty="0" smtClean="0">
              <a:latin typeface="+mj-lt"/>
            </a:endParaRP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13" name="Picture 2" descr="Podlaska SG: ponad tysiąc migrantów koczuje pod granicą w pobliżu Kuźnicy -  Polskie Radio PiK"/>
          <p:cNvPicPr>
            <a:picLocks noChangeAspect="1" noChangeArrowheads="1"/>
          </p:cNvPicPr>
          <p:nvPr/>
        </p:nvPicPr>
        <p:blipFill>
          <a:blip r:embed="rId5"/>
          <a:srcRect/>
          <a:stretch>
            <a:fillRect/>
          </a:stretch>
        </p:blipFill>
        <p:spPr bwMode="auto">
          <a:xfrm>
            <a:off x="5673752" y="3081130"/>
            <a:ext cx="3334273" cy="1875529"/>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61123" y="1216661"/>
            <a:ext cx="4151173" cy="3754874"/>
          </a:xfrm>
          <a:prstGeom prst="rect">
            <a:avLst/>
          </a:prstGeom>
          <a:noFill/>
        </p:spPr>
        <p:txBody>
          <a:bodyPr wrap="square" rtlCol="0">
            <a:spAutoFit/>
          </a:bodyPr>
          <a:lstStyle/>
          <a:p>
            <a:pPr algn="just"/>
            <a:r>
              <a:rPr lang="en-US" b="1" dirty="0" smtClean="0">
                <a:latin typeface="Corbel" pitchFamily="34" charset="0"/>
              </a:rPr>
              <a:t>The exposition of harm began by showing suffering animals that perished when confronted with fences (concertinas) erected by soldiers. When the hysteria surrounding the subject failed in deepening polarization, the harm to children and defenseless women was put at the forefront of the propaganda. </a:t>
            </a:r>
          </a:p>
          <a:p>
            <a:pPr algn="just"/>
            <a:r>
              <a:rPr lang="en-US" b="1" dirty="0" smtClean="0">
                <a:latin typeface="Corbel" pitchFamily="34" charset="0"/>
              </a:rPr>
              <a:t/>
            </a:r>
            <a:br>
              <a:rPr lang="en-US" b="1" dirty="0" smtClean="0">
                <a:latin typeface="Corbel" pitchFamily="34" charset="0"/>
              </a:rPr>
            </a:br>
            <a:endParaRPr lang="en-US" b="1" dirty="0" smtClean="0">
              <a:latin typeface="Corbel" pitchFamily="34" charset="0"/>
            </a:endParaRPr>
          </a:p>
          <a:p>
            <a:pPr algn="just"/>
            <a:r>
              <a:rPr lang="en-US" b="1" dirty="0" smtClean="0">
                <a:latin typeface="Corbel" pitchFamily="34" charset="0"/>
              </a:rPr>
              <a:t>Poland is measuring itself against the actions of an adversary that bases many of its actions on empathy, which is a very strong and primal human trait. It is not easy to counter selective information and manipulated or fake events that evoke sympathy in the audience</a:t>
            </a:r>
            <a:r>
              <a:rPr lang="en-US" dirty="0" smtClean="0">
                <a:latin typeface="Corbel" pitchFamily="34" charset="0"/>
              </a:rPr>
              <a:t>. The international public should be widely informed that these emotions are being evoked in them by specific countries (Russia, Belarus) and for a specific purpose.</a:t>
            </a:r>
            <a:endParaRPr lang="en-US" dirty="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en-US" sz="1600" b="1" dirty="0" smtClean="0">
                <a:latin typeface="Corbel" pitchFamily="34" charset="0"/>
              </a:rPr>
              <a:t>Belarusian-Russian modus operandi of manipulating the image of its aggression against Poland in the international information space</a:t>
            </a:r>
            <a:endParaRPr lang="pl-PL" sz="2000" b="1" dirty="0" smtClean="0">
              <a:latin typeface="Corbel" pitchFamily="34" charset="0"/>
            </a:endParaRP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13" name="Picture 2" descr="Dzieci na granicy z Białorusią trzymają transparenty z napisem &quot;sorry&quot;. Nagranie opublikowane przez Żaryna"/>
          <p:cNvPicPr>
            <a:picLocks noChangeAspect="1" noChangeArrowheads="1"/>
          </p:cNvPicPr>
          <p:nvPr/>
        </p:nvPicPr>
        <p:blipFill>
          <a:blip r:embed="rId5"/>
          <a:srcRect/>
          <a:stretch>
            <a:fillRect/>
          </a:stretch>
        </p:blipFill>
        <p:spPr bwMode="auto">
          <a:xfrm>
            <a:off x="5738705" y="1037949"/>
            <a:ext cx="3146878" cy="1768246"/>
          </a:xfrm>
          <a:prstGeom prst="rect">
            <a:avLst/>
          </a:prstGeom>
          <a:noFill/>
        </p:spPr>
      </p:pic>
      <p:pic>
        <p:nvPicPr>
          <p:cNvPr id="14" name="Picture 4" descr="Kryzys na granicy polsko-białoruskiej. Polskie służby nie wpuściły do naszego kraju 26-osobowej grupy, w tym głównie kobiet i dzieci, jaka od soboty (27 maja) przebywa w polskim pasie granicznym."/>
          <p:cNvPicPr>
            <a:picLocks noChangeAspect="1" noChangeArrowheads="1"/>
          </p:cNvPicPr>
          <p:nvPr/>
        </p:nvPicPr>
        <p:blipFill>
          <a:blip r:embed="rId6"/>
          <a:srcRect/>
          <a:stretch>
            <a:fillRect/>
          </a:stretch>
        </p:blipFill>
        <p:spPr bwMode="auto">
          <a:xfrm>
            <a:off x="5731565" y="2895600"/>
            <a:ext cx="3190322" cy="2126881"/>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41245" y="1090766"/>
            <a:ext cx="4807155" cy="3416320"/>
          </a:xfrm>
          <a:prstGeom prst="rect">
            <a:avLst/>
          </a:prstGeom>
          <a:noFill/>
        </p:spPr>
        <p:txBody>
          <a:bodyPr wrap="square" rtlCol="0">
            <a:spAutoFit/>
          </a:bodyPr>
          <a:lstStyle/>
          <a:p>
            <a:pPr algn="just"/>
            <a:r>
              <a:rPr lang="en-US" sz="1200" dirty="0" smtClean="0">
                <a:latin typeface="Corbel" pitchFamily="34" charset="0"/>
              </a:rPr>
              <a:t>More instructions from Belarusian services, more recordings of propaganda material. Children are exposed to stir up even more emotions:</a:t>
            </a:r>
            <a:endParaRPr lang="pl-PL" sz="1200" dirty="0" smtClean="0">
              <a:latin typeface="Corbel" pitchFamily="34" charset="0"/>
            </a:endParaRPr>
          </a:p>
          <a:p>
            <a:pPr algn="just"/>
            <a:endParaRPr lang="pl-PL" sz="1200" dirty="0" smtClean="0">
              <a:latin typeface="Corbel" pitchFamily="34" charset="0"/>
            </a:endParaRPr>
          </a:p>
          <a:p>
            <a:pPr marL="228600" lvl="0" indent="-228600" algn="just">
              <a:buFont typeface="Arial" pitchFamily="34" charset="0"/>
              <a:buChar char="•"/>
            </a:pPr>
            <a:r>
              <a:rPr lang="pl-PL" sz="1200" u="sng" dirty="0" smtClean="0">
                <a:latin typeface="Corbel" pitchFamily="34" charset="0"/>
                <a:hlinkClick r:id="rId3"/>
              </a:rPr>
              <a:t>https://twitter.com/Straz_Graniczna/status/1458834075662405636</a:t>
            </a:r>
            <a:endParaRPr lang="pl-PL" sz="1200" dirty="0" smtClean="0">
              <a:latin typeface="Corbel" pitchFamily="34" charset="0"/>
            </a:endParaRPr>
          </a:p>
          <a:p>
            <a:pPr marL="228600" lvl="0" indent="-228600" algn="just">
              <a:buFont typeface="Arial" pitchFamily="34" charset="0"/>
              <a:buChar char="•"/>
            </a:pPr>
            <a:r>
              <a:rPr lang="pl-PL" sz="1200" u="sng" dirty="0" smtClean="0">
                <a:latin typeface="Corbel" pitchFamily="34" charset="0"/>
                <a:hlinkClick r:id="rId4"/>
              </a:rPr>
              <a:t>https://twitter.com/Straz_Graniczna/status/1458834476310671361</a:t>
            </a:r>
            <a:r>
              <a:rPr lang="pl-PL" sz="1200" dirty="0" smtClean="0">
                <a:latin typeface="Corbel" pitchFamily="34" charset="0"/>
              </a:rPr>
              <a:t> </a:t>
            </a:r>
          </a:p>
          <a:p>
            <a:pPr marL="228600" lvl="0" indent="-228600" algn="just">
              <a:buFont typeface="Arial" pitchFamily="34" charset="0"/>
              <a:buChar char="•"/>
            </a:pPr>
            <a:r>
              <a:rPr lang="pl-PL" sz="1200" u="sng" dirty="0" smtClean="0">
                <a:latin typeface="Corbel" pitchFamily="34" charset="0"/>
                <a:hlinkClick r:id="rId5"/>
              </a:rPr>
              <a:t>https://twitter.com/Straz_Graniczna/status/1458834730347020293</a:t>
            </a:r>
            <a:r>
              <a:rPr lang="pl-PL" sz="1200" dirty="0" smtClean="0">
                <a:latin typeface="Corbel" pitchFamily="34" charset="0"/>
              </a:rPr>
              <a:t> </a:t>
            </a:r>
          </a:p>
          <a:p>
            <a:pPr lvl="0" algn="just"/>
            <a:endParaRPr lang="pl-PL" sz="1200" dirty="0" smtClean="0">
              <a:latin typeface="Corbel" pitchFamily="34" charset="0"/>
            </a:endParaRPr>
          </a:p>
          <a:p>
            <a:pPr algn="just"/>
            <a:r>
              <a:rPr lang="en-US" sz="1200" dirty="0" smtClean="0">
                <a:latin typeface="Corbel" pitchFamily="34" charset="0"/>
              </a:rPr>
              <a:t>Migrants tempted by Belarusian services blow cigarette smoke into a child's eyes to induce tears:</a:t>
            </a:r>
            <a:endParaRPr lang="pl-PL" sz="1200" dirty="0" smtClean="0">
              <a:latin typeface="Corbel" pitchFamily="34" charset="0"/>
            </a:endParaRPr>
          </a:p>
          <a:p>
            <a:pPr marL="228600" lvl="0" indent="-228600" algn="just">
              <a:buFont typeface="Arial" pitchFamily="34" charset="0"/>
              <a:buChar char="•"/>
            </a:pPr>
            <a:r>
              <a:rPr lang="pl-PL" sz="1200" u="sng" dirty="0" smtClean="0">
                <a:latin typeface="Corbel" pitchFamily="34" charset="0"/>
                <a:hlinkClick r:id="rId6"/>
              </a:rPr>
              <a:t>https://twitter.com/VoicesBelarus/status/1457705413898604545</a:t>
            </a:r>
            <a:endParaRPr lang="pl-PL" sz="1200" u="sng" dirty="0" smtClean="0">
              <a:latin typeface="Corbel" pitchFamily="34" charset="0"/>
            </a:endParaRPr>
          </a:p>
          <a:p>
            <a:pPr lvl="0" algn="just"/>
            <a:endParaRPr lang="pl-PL" sz="1200" dirty="0" smtClean="0">
              <a:latin typeface="Corbel" pitchFamily="34" charset="0"/>
            </a:endParaRPr>
          </a:p>
          <a:p>
            <a:pPr algn="just"/>
            <a:r>
              <a:rPr lang="en-US" sz="1200" dirty="0" smtClean="0">
                <a:latin typeface="Corbel" pitchFamily="34" charset="0"/>
              </a:rPr>
              <a:t>If any children know even a word of English they are included in propaganda activities. "Messages in foreign languages are a huge benefit," "Give children banners, write slogans on humanitarian issues.„</a:t>
            </a:r>
            <a:endParaRPr lang="pl-PL" sz="1200" dirty="0" smtClean="0">
              <a:latin typeface="Corbel" pitchFamily="34" charset="0"/>
            </a:endParaRPr>
          </a:p>
          <a:p>
            <a:pPr algn="just"/>
            <a:endParaRPr lang="pl-PL" sz="1200" dirty="0" smtClean="0">
              <a:latin typeface="Corbel" pitchFamily="34" charset="0"/>
            </a:endParaRPr>
          </a:p>
          <a:p>
            <a:pPr marL="228600" lvl="0" indent="-228600">
              <a:buFont typeface="Arial" pitchFamily="34" charset="0"/>
              <a:buChar char="•"/>
            </a:pPr>
            <a:r>
              <a:rPr lang="pl-PL" sz="1200" u="sng" dirty="0" smtClean="0">
                <a:latin typeface="Corbel" pitchFamily="34" charset="0"/>
                <a:hlinkClick r:id="rId7"/>
              </a:rPr>
              <a:t>https://twitter.com/StZaryn/status/1458769057902178311</a:t>
            </a:r>
            <a:endParaRPr lang="pl-PL" sz="1200" dirty="0" smtClean="0">
              <a:latin typeface="Corbel" pitchFamily="34" charset="0"/>
            </a:endParaRPr>
          </a:p>
          <a:p>
            <a:pPr marL="228600" lvl="0" indent="-228600">
              <a:buFont typeface="Arial" pitchFamily="34" charset="0"/>
              <a:buChar char="•"/>
            </a:pPr>
            <a:r>
              <a:rPr lang="pl-PL" sz="1200" u="sng" dirty="0" smtClean="0">
                <a:latin typeface="Corbel" pitchFamily="34" charset="0"/>
                <a:hlinkClick r:id="rId8"/>
              </a:rPr>
              <a:t>https://twitter.com/StZaryn/status/1458774680064643077</a:t>
            </a:r>
            <a:r>
              <a:rPr lang="pl-PL" sz="1200" dirty="0" smtClean="0">
                <a:latin typeface="Corbel" pitchFamily="34" charset="0"/>
              </a:rPr>
              <a:t> </a:t>
            </a:r>
            <a:endParaRPr lang="pl-PL" sz="1200" dirty="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en-US" sz="1600" b="1" dirty="0" smtClean="0">
                <a:latin typeface="Corbel" pitchFamily="34" charset="0"/>
              </a:rPr>
              <a:t>Belarusian-Russian modus operandi of manipulating the image of its aggression against Poland in the international information space</a:t>
            </a:r>
            <a:endParaRPr lang="pl-PL" sz="2000" b="1" dirty="0" smtClean="0">
              <a:latin typeface="Corbel" pitchFamily="34" charset="0"/>
            </a:endParaRPr>
          </a:p>
        </p:txBody>
      </p:sp>
      <p:pic>
        <p:nvPicPr>
          <p:cNvPr id="12" name="Picture 2"/>
          <p:cNvPicPr>
            <a:picLocks noChangeAspect="1" noChangeArrowheads="1"/>
          </p:cNvPicPr>
          <p:nvPr/>
        </p:nvPicPr>
        <p:blipFill>
          <a:blip r:embed="rId9">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10">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13" name="Obraz 12">
            <a:extLst>
              <a:ext uri="{FF2B5EF4-FFF2-40B4-BE49-F238E27FC236}">
                <a16:creationId xmlns:lc="http://schemas.openxmlformats.org/drawingml/2006/lockedCanvas"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oel="http://schemas.microsoft.com/office/2019/extlst"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ps="http://schemas.microsoft.com/office/word/2010/wordprocessingShape" xmlns:a16="http://schemas.microsoft.com/office/drawing/2014/main" xmlns:wne="http://schemas.microsoft.com/office/word/2006/wordml" xmlns:wp="http://schemas.openxmlformats.org/drawingml/2006/wordprocessingDrawing" xmlns:m="http://schemas.openxmlformats.org/officeDocument/2006/math" xmlns:ve="http://schemas.openxmlformats.org/markup-compatibility/2006" id="{4ADD57CF-72CD-B357-B704-B356C1BB71EE}"/>
              </a:ext>
            </a:extLst>
          </p:cNvPr>
          <p:cNvPicPr/>
          <p:nvPr/>
        </p:nvPicPr>
        <p:blipFill>
          <a:blip r:embed="rId11" cstate="print">
            <a:extLst>
              <a:ext uri="{28A0092B-C50C-407E-A947-70E740481C1C}">
                <a14:useLocalDpi xmlns:lc="http://schemas.openxmlformats.org/drawingml/2006/lockedCanvas" xmlns:pic="http://schemas.openxmlformats.org/drawingml/2006/picture"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oel="http://schemas.microsoft.com/office/2019/extlst"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6407426" y="1042614"/>
            <a:ext cx="2473794" cy="1925873"/>
          </a:xfrm>
          <a:prstGeom prst="rect">
            <a:avLst/>
          </a:prstGeom>
          <a:noFill/>
          <a:ln w="38100">
            <a:solidFill>
              <a:schemeClr val="accent1"/>
            </a:solidFill>
            <a:miter lim="800000"/>
            <a:headEnd/>
            <a:tailEnd/>
          </a:ln>
          <a:extLst>
            <a:ext uri="{909E8E84-426E-40DD-AFC4-6F175D3DCCD1}">
              <a14:hiddenFill xmlns:lc="http://schemas.openxmlformats.org/drawingml/2006/lockedCanvas" xmlns:pic="http://schemas.openxmlformats.org/drawingml/2006/picture"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oel="http://schemas.microsoft.com/office/2019/extlst"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a:solidFill>
                  <a:srgbClr val="FFFFFF"/>
                </a:solidFill>
              </a14:hiddenFill>
            </a:ext>
          </a:extLst>
        </p:spPr>
      </p:pic>
      <p:pic>
        <p:nvPicPr>
          <p:cNvPr id="14" name="Obraz 13">
            <a:extLst>
              <a:ext uri="{FF2B5EF4-FFF2-40B4-BE49-F238E27FC236}">
                <a16:creationId xmlns:lc="http://schemas.openxmlformats.org/drawingml/2006/lockedCanvas"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oel="http://schemas.microsoft.com/office/2019/extlst"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ps="http://schemas.microsoft.com/office/word/2010/wordprocessingShape" xmlns:a16="http://schemas.microsoft.com/office/drawing/2014/main" xmlns:wne="http://schemas.microsoft.com/office/word/2006/wordml" xmlns:wp="http://schemas.openxmlformats.org/drawingml/2006/wordprocessingDrawing" xmlns:m="http://schemas.openxmlformats.org/officeDocument/2006/math" xmlns:ve="http://schemas.openxmlformats.org/markup-compatibility/2006" id="{BC3E5D98-258F-F81E-4840-24E0DA142BBC}"/>
              </a:ext>
            </a:extLst>
          </p:cNvPr>
          <p:cNvPicPr/>
          <p:nvPr/>
        </p:nvPicPr>
        <p:blipFill>
          <a:blip r:embed="rId12" cstate="print">
            <a:extLst>
              <a:ext uri="{28A0092B-C50C-407E-A947-70E740481C1C}">
                <a14:useLocalDpi xmlns:lc="http://schemas.openxmlformats.org/drawingml/2006/lockedCanvas" xmlns:pic="http://schemas.openxmlformats.org/drawingml/2006/picture"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oel="http://schemas.microsoft.com/office/2019/extlst"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6308036" y="3190572"/>
            <a:ext cx="2603968" cy="1606715"/>
          </a:xfrm>
          <a:prstGeom prst="rect">
            <a:avLst/>
          </a:prstGeom>
          <a:noFill/>
          <a:ln w="38100">
            <a:solidFill>
              <a:schemeClr val="accent1"/>
            </a:solidFill>
            <a:miter lim="800000"/>
            <a:headEnd/>
            <a:tailEnd/>
          </a:ln>
          <a:extLst>
            <a:ext uri="{909E8E84-426E-40DD-AFC4-6F175D3DCCD1}">
              <a14:hiddenFill xmlns:lc="http://schemas.openxmlformats.org/drawingml/2006/lockedCanvas" xmlns:pic="http://schemas.openxmlformats.org/drawingml/2006/picture"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oel="http://schemas.microsoft.com/office/2019/extlst"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41245" y="1090766"/>
            <a:ext cx="5622164" cy="3785652"/>
          </a:xfrm>
          <a:prstGeom prst="rect">
            <a:avLst/>
          </a:prstGeom>
          <a:noFill/>
        </p:spPr>
        <p:txBody>
          <a:bodyPr wrap="square" rtlCol="0">
            <a:spAutoFit/>
          </a:bodyPr>
          <a:lstStyle/>
          <a:p>
            <a:pPr algn="just"/>
            <a:r>
              <a:rPr lang="en-US" sz="1200" b="1" dirty="0" smtClean="0">
                <a:latin typeface="Corbel" pitchFamily="34" charset="0"/>
              </a:rPr>
              <a:t>From the Belarusian side, there are attempts to subject Polish officers to psychological pressure:</a:t>
            </a:r>
            <a:endParaRPr lang="pl-PL" sz="1200" b="1" dirty="0" smtClean="0">
              <a:latin typeface="Corbel" pitchFamily="34" charset="0"/>
            </a:endParaRPr>
          </a:p>
          <a:p>
            <a:pPr algn="just"/>
            <a:endParaRPr lang="pl-PL" sz="1200" b="1" dirty="0" smtClean="0">
              <a:latin typeface="Corbel" pitchFamily="34" charset="0"/>
            </a:endParaRPr>
          </a:p>
          <a:p>
            <a:pPr marL="228600" indent="-228600" algn="just">
              <a:buFont typeface="Arial" pitchFamily="34" charset="0"/>
              <a:buChar char="•"/>
            </a:pPr>
            <a:r>
              <a:rPr lang="pl-PL" sz="1200" dirty="0" err="1" smtClean="0">
                <a:latin typeface="Corbel" pitchFamily="34" charset="0"/>
              </a:rPr>
              <a:t>firing</a:t>
            </a:r>
            <a:r>
              <a:rPr lang="pl-PL" sz="1200" dirty="0" smtClean="0">
                <a:latin typeface="Corbel" pitchFamily="34" charset="0"/>
              </a:rPr>
              <a:t> </a:t>
            </a:r>
            <a:r>
              <a:rPr lang="pl-PL" sz="1200" dirty="0" err="1" smtClean="0">
                <a:latin typeface="Corbel" pitchFamily="34" charset="0"/>
              </a:rPr>
              <a:t>empty</a:t>
            </a:r>
            <a:r>
              <a:rPr lang="pl-PL" sz="1200" dirty="0" smtClean="0">
                <a:latin typeface="Corbel" pitchFamily="34" charset="0"/>
              </a:rPr>
              <a:t> </a:t>
            </a:r>
            <a:r>
              <a:rPr lang="pl-PL" sz="1200" dirty="0" err="1" smtClean="0">
                <a:latin typeface="Corbel" pitchFamily="34" charset="0"/>
              </a:rPr>
              <a:t>shots</a:t>
            </a:r>
            <a:r>
              <a:rPr lang="pl-PL" sz="1200" dirty="0" smtClean="0">
                <a:latin typeface="Corbel" pitchFamily="34" charset="0"/>
              </a:rPr>
              <a:t>, </a:t>
            </a:r>
          </a:p>
          <a:p>
            <a:pPr marL="228600" indent="-228600" algn="just">
              <a:buFont typeface="Arial" pitchFamily="34" charset="0"/>
              <a:buChar char="•"/>
            </a:pPr>
            <a:r>
              <a:rPr lang="en-US" sz="1200" dirty="0" smtClean="0">
                <a:latin typeface="Corbel" pitchFamily="34" charset="0"/>
              </a:rPr>
              <a:t>throwing objects in the direction of the Border Guard, </a:t>
            </a:r>
            <a:endParaRPr lang="pl-PL" sz="1200" dirty="0" smtClean="0">
              <a:latin typeface="Corbel" pitchFamily="34" charset="0"/>
            </a:endParaRPr>
          </a:p>
          <a:p>
            <a:pPr marL="228600" indent="-228600" algn="just">
              <a:buFont typeface="Arial" pitchFamily="34" charset="0"/>
              <a:buChar char="•"/>
            </a:pPr>
            <a:r>
              <a:rPr lang="en-US" sz="1200" dirty="0" smtClean="0">
                <a:latin typeface="Corbel" pitchFamily="34" charset="0"/>
              </a:rPr>
              <a:t>moving around with sniper rifles of Belarusian "border guards",</a:t>
            </a:r>
            <a:endParaRPr lang="pl-PL" sz="1200" dirty="0" smtClean="0">
              <a:latin typeface="Corbel" pitchFamily="34" charset="0"/>
            </a:endParaRPr>
          </a:p>
          <a:p>
            <a:pPr marL="228600" indent="-228600" algn="just">
              <a:buFont typeface="Arial" pitchFamily="34" charset="0"/>
              <a:buChar char="•"/>
            </a:pPr>
            <a:r>
              <a:rPr lang="en-US" sz="1200" dirty="0" smtClean="0">
                <a:latin typeface="Corbel" pitchFamily="34" charset="0"/>
              </a:rPr>
              <a:t>threatening to harm/rape women and/or children in front of Polish services.</a:t>
            </a:r>
            <a:endParaRPr lang="pl-PL" sz="1200" dirty="0" smtClean="0">
              <a:latin typeface="Corbel" pitchFamily="34" charset="0"/>
            </a:endParaRPr>
          </a:p>
          <a:p>
            <a:endParaRPr lang="pl-PL" sz="1200" dirty="0" smtClean="0">
              <a:latin typeface="Corbel" pitchFamily="34" charset="0"/>
            </a:endParaRPr>
          </a:p>
          <a:p>
            <a:pPr algn="just"/>
            <a:r>
              <a:rPr lang="en-US" sz="1200" dirty="0" smtClean="0">
                <a:latin typeface="Corbel" pitchFamily="34" charset="0"/>
              </a:rPr>
              <a:t>These are actions calculated to create pressure, including provoking Polish officers to cross the border or get into physical confrontations.</a:t>
            </a:r>
            <a:endParaRPr lang="pl-PL" sz="1200" dirty="0" smtClean="0">
              <a:latin typeface="Corbel" pitchFamily="34" charset="0"/>
            </a:endParaRPr>
          </a:p>
          <a:p>
            <a:pPr algn="just"/>
            <a:endParaRPr lang="pl-PL" sz="1200" dirty="0" smtClean="0">
              <a:latin typeface="Corbel" pitchFamily="34" charset="0"/>
            </a:endParaRPr>
          </a:p>
          <a:p>
            <a:pPr algn="just"/>
            <a:r>
              <a:rPr lang="en-US" sz="1200" dirty="0" smtClean="0">
                <a:latin typeface="Corbel" pitchFamily="34" charset="0"/>
              </a:rPr>
              <a:t>With an operation conducted in this way, the enemy's services gain as much information as possible about how to respond in a foreign country. It sounds vague, but the border line consists of a specific territory, differently shaped and supervised - in addition to electronic means, there are teams of the Border Guard or the Polish Army on the spot. </a:t>
            </a:r>
            <a:r>
              <a:rPr lang="en-US" sz="1200" b="1" dirty="0" smtClean="0">
                <a:latin typeface="Corbel" pitchFamily="34" charset="0"/>
              </a:rPr>
              <a:t>Each patrol, reconnaissance activity, response time and decision can be stimulated by Belarus with the onslaught of immigrants, and the response of Poles - subjected to exhaustive analysis.</a:t>
            </a:r>
            <a:r>
              <a:rPr lang="en-US" sz="1200" dirty="0" smtClean="0">
                <a:latin typeface="Corbel" pitchFamily="34" charset="0"/>
              </a:rPr>
              <a:t> This type of threat does not only have a social dimension, as there are often planning and reconnaissance processes in the background, often with a violent dimension.</a:t>
            </a:r>
            <a:endParaRPr lang="pl-PL" sz="1200" dirty="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en-US" sz="1600" b="1" dirty="0" smtClean="0">
                <a:latin typeface="Corbel" pitchFamily="34" charset="0"/>
              </a:rPr>
              <a:t>Belarusian-Russian modus operandi of manipulating the image of its aggression against Poland in the international information space</a:t>
            </a:r>
            <a:endParaRPr lang="pl-PL" sz="2000" b="1" dirty="0" smtClean="0">
              <a:latin typeface="Corbel" pitchFamily="34" charset="0"/>
            </a:endParaRP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13" name="Picture 6" descr="Kryzys na granicy. Dr Szewko: Po to właśnie się ten cyrk robi"/>
          <p:cNvPicPr>
            <a:picLocks noChangeAspect="1" noChangeArrowheads="1"/>
          </p:cNvPicPr>
          <p:nvPr/>
        </p:nvPicPr>
        <p:blipFill>
          <a:blip r:embed="rId5"/>
          <a:srcRect/>
          <a:stretch>
            <a:fillRect/>
          </a:stretch>
        </p:blipFill>
        <p:spPr bwMode="auto">
          <a:xfrm>
            <a:off x="7087873" y="1166190"/>
            <a:ext cx="1863832" cy="1050995"/>
          </a:xfrm>
          <a:prstGeom prst="rect">
            <a:avLst/>
          </a:prstGeom>
          <a:noFill/>
        </p:spPr>
      </p:pic>
      <p:pic>
        <p:nvPicPr>
          <p:cNvPr id="14" name="Picture 4" descr="Rusłan Szoszyn: Na Białorusi manewry przy granicy z Polską ..."/>
          <p:cNvPicPr>
            <a:picLocks noChangeAspect="1" noChangeArrowheads="1"/>
          </p:cNvPicPr>
          <p:nvPr/>
        </p:nvPicPr>
        <p:blipFill>
          <a:blip r:embed="rId6"/>
          <a:srcRect/>
          <a:stretch>
            <a:fillRect/>
          </a:stretch>
        </p:blipFill>
        <p:spPr bwMode="auto">
          <a:xfrm flipH="1">
            <a:off x="7136296" y="2410064"/>
            <a:ext cx="1835425" cy="1095137"/>
          </a:xfrm>
          <a:prstGeom prst="rect">
            <a:avLst/>
          </a:prstGeom>
          <a:noFill/>
        </p:spPr>
      </p:pic>
      <p:pic>
        <p:nvPicPr>
          <p:cNvPr id="15" name="Picture 2" descr="Na Białorusi jest kilka tysięcy wagnerowców (fot. Adam Berry/Getty Images)"/>
          <p:cNvPicPr>
            <a:picLocks noChangeAspect="1" noChangeArrowheads="1"/>
          </p:cNvPicPr>
          <p:nvPr/>
        </p:nvPicPr>
        <p:blipFill>
          <a:blip r:embed="rId7"/>
          <a:srcRect/>
          <a:stretch>
            <a:fillRect/>
          </a:stretch>
        </p:blipFill>
        <p:spPr bwMode="auto">
          <a:xfrm>
            <a:off x="7082181" y="3600241"/>
            <a:ext cx="1916044" cy="1077775"/>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41246" y="987287"/>
            <a:ext cx="5343867" cy="4154984"/>
          </a:xfrm>
          <a:prstGeom prst="rect">
            <a:avLst/>
          </a:prstGeom>
          <a:noFill/>
        </p:spPr>
        <p:txBody>
          <a:bodyPr wrap="square" rtlCol="0">
            <a:spAutoFit/>
          </a:bodyPr>
          <a:lstStyle/>
          <a:p>
            <a:pPr algn="just"/>
            <a:r>
              <a:rPr lang="en-US" sz="1200" b="1" dirty="0" smtClean="0">
                <a:latin typeface="Corbel" pitchFamily="34" charset="0"/>
              </a:rPr>
              <a:t>Since the beginning of the Belarusian operation, a wave of videos encouraging the Arab-speaking population to come to the European Union has also appeared online.</a:t>
            </a:r>
            <a:endParaRPr lang="pl-PL" sz="1200" b="1" dirty="0" smtClean="0">
              <a:latin typeface="Corbel" pitchFamily="34" charset="0"/>
            </a:endParaRPr>
          </a:p>
          <a:p>
            <a:pPr algn="just"/>
            <a:r>
              <a:rPr lang="en-US" sz="1200" b="1" dirty="0" smtClean="0">
                <a:latin typeface="Corbel" pitchFamily="34" charset="0"/>
              </a:rPr>
              <a:t> </a:t>
            </a:r>
            <a:endParaRPr lang="en-US" sz="1200" dirty="0" smtClean="0">
              <a:latin typeface="Corbel" pitchFamily="34" charset="0"/>
            </a:endParaRPr>
          </a:p>
          <a:p>
            <a:pPr algn="just"/>
            <a:r>
              <a:rPr lang="en-US" sz="1200" dirty="0" smtClean="0">
                <a:latin typeface="Corbel" pitchFamily="34" charset="0"/>
              </a:rPr>
              <a:t>The videos suggested and continue to suggest that crossing more borders illegally is easy and pleasant. They show smiling men listening to music as they traverse one green forest after another.</a:t>
            </a:r>
            <a:endParaRPr lang="pl-PL" sz="1200" dirty="0" smtClean="0">
              <a:latin typeface="Corbel" pitchFamily="34" charset="0"/>
            </a:endParaRPr>
          </a:p>
          <a:p>
            <a:pPr algn="just"/>
            <a:r>
              <a:rPr lang="en-US" sz="1200" dirty="0" smtClean="0">
                <a:latin typeface="Corbel" pitchFamily="34" charset="0"/>
              </a:rPr>
              <a:t> </a:t>
            </a:r>
          </a:p>
          <a:p>
            <a:pPr algn="just"/>
            <a:r>
              <a:rPr lang="en-US" sz="1200" b="1" dirty="0" smtClean="0">
                <a:latin typeface="Corbel" pitchFamily="34" charset="0"/>
              </a:rPr>
              <a:t>The disseminated videos of immigrants achieve two goals. First, they are a certain form of advertising and lure more foreigners. </a:t>
            </a:r>
            <a:r>
              <a:rPr lang="en-US" sz="1200" dirty="0" smtClean="0">
                <a:latin typeface="Corbel" pitchFamily="34" charset="0"/>
              </a:rPr>
              <a:t>Encouraged by such content, they enter the whole "tourist" cycle. It begins with dislocation, and then we have incarceration in a Belarusian hotel, transportation to the border, and finally being forced by Belarusian border guards under physical pressure to enter the Republic. </a:t>
            </a:r>
          </a:p>
          <a:p>
            <a:pPr algn="just"/>
            <a:endParaRPr lang="en-US" sz="1200" dirty="0" smtClean="0">
              <a:latin typeface="Corbel" pitchFamily="34" charset="0"/>
            </a:endParaRPr>
          </a:p>
          <a:p>
            <a:pPr algn="just"/>
            <a:r>
              <a:rPr lang="en-US" sz="1200" b="1" dirty="0" smtClean="0">
                <a:latin typeface="Corbel" pitchFamily="34" charset="0"/>
              </a:rPr>
              <a:t>The second purpose of circulating such recordings is to divert attention from the fact that Alexander </a:t>
            </a:r>
            <a:r>
              <a:rPr lang="en-US" sz="1200" b="1" dirty="0" err="1" smtClean="0">
                <a:latin typeface="Corbel" pitchFamily="34" charset="0"/>
              </a:rPr>
              <a:t>Lukashenko's</a:t>
            </a:r>
            <a:r>
              <a:rPr lang="en-US" sz="1200" b="1" dirty="0" smtClean="0">
                <a:latin typeface="Corbel" pitchFamily="34" charset="0"/>
              </a:rPr>
              <a:t> regime is behind the whole procedure. Public attention is momentarily focused on companies, organizations or groups that are in the business of encouraging migration and helping people cross the border. Of course, such commercial business is taking place, but it is not, after all, happening without the support, approval and supervision of the Belarusian services.</a:t>
            </a:r>
            <a:endParaRPr lang="en-US" sz="1200" b="1" dirty="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342900" indent="-342900" algn="ctr" fontAlgn="base"/>
            <a:r>
              <a:rPr lang="en-US" sz="1600" b="1" dirty="0" smtClean="0">
                <a:latin typeface="Corbel" pitchFamily="34" charset="0"/>
              </a:rPr>
              <a:t>Belarusian-Russian modus operandi of manipulating the image of its aggression against Poland in the international information space</a:t>
            </a:r>
            <a:endParaRPr lang="pl-PL" sz="2000" b="1" dirty="0" smtClean="0">
              <a:latin typeface="Corbel" pitchFamily="34" charset="0"/>
            </a:endParaRP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13" name="Picture 2"/>
          <p:cNvPicPr>
            <a:picLocks noChangeAspect="1" noChangeArrowheads="1"/>
          </p:cNvPicPr>
          <p:nvPr/>
        </p:nvPicPr>
        <p:blipFill>
          <a:blip r:embed="rId5"/>
          <a:srcRect/>
          <a:stretch>
            <a:fillRect/>
          </a:stretch>
        </p:blipFill>
        <p:spPr bwMode="auto">
          <a:xfrm>
            <a:off x="6834220" y="968720"/>
            <a:ext cx="2009536" cy="1873871"/>
          </a:xfrm>
          <a:prstGeom prst="rect">
            <a:avLst/>
          </a:prstGeom>
          <a:noFill/>
          <a:ln w="9525">
            <a:noFill/>
            <a:miter lim="800000"/>
            <a:headEnd/>
            <a:tailEnd/>
          </a:ln>
          <a:effectLst/>
        </p:spPr>
      </p:pic>
      <p:pic>
        <p:nvPicPr>
          <p:cNvPr id="14" name="Picture 1"/>
          <p:cNvPicPr>
            <a:picLocks noChangeAspect="1" noChangeArrowheads="1"/>
          </p:cNvPicPr>
          <p:nvPr/>
        </p:nvPicPr>
        <p:blipFill>
          <a:blip r:embed="rId6"/>
          <a:srcRect/>
          <a:stretch>
            <a:fillRect/>
          </a:stretch>
        </p:blipFill>
        <p:spPr bwMode="auto">
          <a:xfrm>
            <a:off x="6797264" y="3008243"/>
            <a:ext cx="2216907" cy="1983548"/>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2050"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77618" y="1172817"/>
            <a:ext cx="7467600" cy="3323987"/>
          </a:xfrm>
          <a:prstGeom prst="rect">
            <a:avLst/>
          </a:prstGeom>
          <a:noFill/>
        </p:spPr>
        <p:txBody>
          <a:bodyPr wrap="square" rtlCol="0">
            <a:spAutoFit/>
          </a:bodyPr>
          <a:lstStyle/>
          <a:p>
            <a:pPr marL="342900" indent="-342900" algn="just">
              <a:buFont typeface="Wingdings" pitchFamily="2" charset="2"/>
              <a:buChar char="ü"/>
            </a:pPr>
            <a:r>
              <a:rPr lang="pl-PL" b="1" dirty="0" err="1" smtClean="0">
                <a:latin typeface="Corbel" pitchFamily="34" charset="0"/>
              </a:rPr>
              <a:t>Szaffaf</a:t>
            </a:r>
            <a:r>
              <a:rPr lang="pl-PL" b="1" dirty="0" smtClean="0">
                <a:latin typeface="Corbel" pitchFamily="34" charset="0"/>
              </a:rPr>
              <a:t>/</a:t>
            </a:r>
            <a:r>
              <a:rPr lang="pl-PL" b="1" dirty="0" err="1" smtClean="0">
                <a:latin typeface="Corbel" pitchFamily="34" charset="0"/>
              </a:rPr>
              <a:t>szaffafiat</a:t>
            </a:r>
            <a:r>
              <a:rPr lang="pl-PL" dirty="0" smtClean="0">
                <a:latin typeface="Corbel" pitchFamily="34" charset="0"/>
              </a:rPr>
              <a:t> (</a:t>
            </a:r>
            <a:r>
              <a:rPr lang="pl-PL" dirty="0" err="1" smtClean="0">
                <a:latin typeface="Corbel" pitchFamily="34" charset="0"/>
              </a:rPr>
              <a:t>transparency</a:t>
            </a:r>
            <a:r>
              <a:rPr lang="pl-PL" dirty="0" smtClean="0">
                <a:latin typeface="Corbel" pitchFamily="34" charset="0"/>
              </a:rPr>
              <a:t>) – </a:t>
            </a:r>
            <a:r>
              <a:rPr lang="en-US" dirty="0" smtClean="0">
                <a:latin typeface="Corbel" pitchFamily="34" charset="0"/>
              </a:rPr>
              <a:t> </a:t>
            </a:r>
            <a:r>
              <a:rPr lang="en-US" b="1" dirty="0" smtClean="0">
                <a:latin typeface="Corbel" pitchFamily="34" charset="0"/>
              </a:rPr>
              <a:t>An educational project </a:t>
            </a:r>
            <a:r>
              <a:rPr lang="en-US" dirty="0" smtClean="0">
                <a:latin typeface="Corbel" pitchFamily="34" charset="0"/>
              </a:rPr>
              <a:t>that aims to build resilience against foreign propaganda operations in the Iraq and Kurdistan region.</a:t>
            </a:r>
            <a:endParaRPr lang="pl-PL" dirty="0" smtClean="0">
              <a:latin typeface="Corbel" pitchFamily="34" charset="0"/>
            </a:endParaRPr>
          </a:p>
          <a:p>
            <a:pPr marL="342900" indent="-342900" algn="just">
              <a:buFont typeface="Wingdings" pitchFamily="2" charset="2"/>
              <a:buChar char="ü"/>
            </a:pPr>
            <a:endParaRPr lang="pl-PL" b="1" dirty="0" smtClean="0">
              <a:latin typeface="Corbel" pitchFamily="34" charset="0"/>
            </a:endParaRPr>
          </a:p>
          <a:p>
            <a:pPr algn="ctr"/>
            <a:r>
              <a:rPr lang="pl-PL" b="1" dirty="0" smtClean="0">
                <a:latin typeface="Corbel" pitchFamily="34" charset="0"/>
              </a:rPr>
              <a:t>OUR MISSION</a:t>
            </a:r>
          </a:p>
          <a:p>
            <a:pPr algn="ctr"/>
            <a:r>
              <a:rPr lang="ar-AE" dirty="0" smtClean="0">
                <a:latin typeface="Corbel" pitchFamily="34" charset="0"/>
              </a:rPr>
              <a:t>الشفافية | شەفافیەت</a:t>
            </a:r>
            <a:endParaRPr lang="pl-PL" dirty="0" smtClean="0">
              <a:latin typeface="Corbel" pitchFamily="34" charset="0"/>
            </a:endParaRPr>
          </a:p>
          <a:p>
            <a:pPr algn="just"/>
            <a:endParaRPr lang="pl-PL" dirty="0" smtClean="0">
              <a:latin typeface="Corbel" pitchFamily="34" charset="0"/>
            </a:endParaRPr>
          </a:p>
          <a:p>
            <a:pPr algn="just"/>
            <a:endParaRPr lang="ar-AE" dirty="0" smtClean="0">
              <a:latin typeface="Corbel" pitchFamily="34" charset="0"/>
            </a:endParaRPr>
          </a:p>
          <a:p>
            <a:pPr marL="342900" indent="-342900" algn="just">
              <a:buFont typeface="Wingdings" pitchFamily="2" charset="2"/>
              <a:buChar char="ü"/>
            </a:pPr>
            <a:r>
              <a:rPr lang="en-US" dirty="0" smtClean="0">
                <a:latin typeface="Corbel" pitchFamily="34" charset="0"/>
              </a:rPr>
              <a:t>One of the tasks of the </a:t>
            </a:r>
            <a:r>
              <a:rPr lang="en-US" dirty="0" err="1" smtClean="0">
                <a:latin typeface="Corbel" pitchFamily="34" charset="0"/>
              </a:rPr>
              <a:t>Shaffaf</a:t>
            </a:r>
            <a:r>
              <a:rPr lang="en-US" dirty="0" smtClean="0">
                <a:latin typeface="Corbel" pitchFamily="34" charset="0"/>
              </a:rPr>
              <a:t> project is to bring the audience closer to the real intentions and active actions of the Russian Federation and the Republic of Belarus taken in the area of the Global South, with a particular focus on Iraq, including the Kurdistan region.</a:t>
            </a:r>
            <a:endParaRPr lang="pl-PL" dirty="0" smtClean="0">
              <a:latin typeface="Corbel" pitchFamily="34" charset="0"/>
            </a:endParaRPr>
          </a:p>
          <a:p>
            <a:pPr marL="342900" indent="-342900" algn="just">
              <a:buFont typeface="Wingdings" pitchFamily="2" charset="2"/>
              <a:buChar char="ü"/>
            </a:pPr>
            <a:endParaRPr lang="pl-PL" dirty="0" smtClean="0">
              <a:latin typeface="Corbel" pitchFamily="34" charset="0"/>
            </a:endParaRPr>
          </a:p>
          <a:p>
            <a:pPr marL="342900" indent="-342900" algn="just">
              <a:buFont typeface="Wingdings" pitchFamily="2" charset="2"/>
              <a:buChar char="ü"/>
            </a:pPr>
            <a:r>
              <a:rPr lang="pl-PL" b="1" dirty="0" smtClean="0">
                <a:latin typeface="Corbel" pitchFamily="34" charset="0"/>
              </a:rPr>
              <a:t>WWW:           </a:t>
            </a:r>
            <a:r>
              <a:rPr lang="pl-PL" dirty="0" smtClean="0">
                <a:latin typeface="Corbel" pitchFamily="34" charset="0"/>
              </a:rPr>
              <a:t>https://shafafiyat.com/</a:t>
            </a:r>
          </a:p>
          <a:p>
            <a:pPr marL="342900" indent="-342900" algn="just">
              <a:buFont typeface="Wingdings" pitchFamily="2" charset="2"/>
              <a:buChar char="ü"/>
            </a:pPr>
            <a:r>
              <a:rPr lang="pl-PL" b="1" dirty="0" smtClean="0">
                <a:latin typeface="Corbel" pitchFamily="34" charset="0"/>
              </a:rPr>
              <a:t>TELEGRAM: </a:t>
            </a:r>
            <a:r>
              <a:rPr lang="pl-PL" dirty="0" smtClean="0">
                <a:latin typeface="Corbel" pitchFamily="34" charset="0"/>
              </a:rPr>
              <a:t>https://t.me/shafafiyat_int </a:t>
            </a:r>
          </a:p>
          <a:p>
            <a:pPr marL="342900" indent="-342900" algn="just">
              <a:buFont typeface="Wingdings" pitchFamily="2" charset="2"/>
              <a:buChar char="ü"/>
            </a:pPr>
            <a:r>
              <a:rPr lang="pl-PL" b="1" dirty="0" smtClean="0">
                <a:latin typeface="Corbel" pitchFamily="34" charset="0"/>
              </a:rPr>
              <a:t>FB:                 </a:t>
            </a:r>
            <a:r>
              <a:rPr lang="pl-PL" dirty="0" smtClean="0">
                <a:latin typeface="Corbel" pitchFamily="34" charset="0"/>
              </a:rPr>
              <a:t>https://www.facebook.com/shafafiyat/</a:t>
            </a:r>
          </a:p>
          <a:p>
            <a:pPr marL="342900" indent="-342900" algn="just">
              <a:buFont typeface="Wingdings" pitchFamily="2" charset="2"/>
              <a:buChar char="ü"/>
            </a:pPr>
            <a:r>
              <a:rPr lang="pl-PL" b="1" dirty="0" smtClean="0">
                <a:latin typeface="Corbel" pitchFamily="34" charset="0"/>
              </a:rPr>
              <a:t>X:                   </a:t>
            </a:r>
            <a:r>
              <a:rPr lang="pl-PL" dirty="0" smtClean="0">
                <a:latin typeface="Corbel" pitchFamily="34" charset="0"/>
              </a:rPr>
              <a:t>https://twitter.com/ProjectShaffaf</a:t>
            </a: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lvl="0" algn="ctr"/>
            <a:r>
              <a:rPr lang="en-US" sz="2800" b="1" dirty="0" err="1" smtClean="0">
                <a:solidFill>
                  <a:schemeClr val="dk1"/>
                </a:solidFill>
                <a:latin typeface="Corbel" pitchFamily="34" charset="0"/>
              </a:rPr>
              <a:t>Proje</a:t>
            </a:r>
            <a:r>
              <a:rPr lang="pl-PL" sz="2800" b="1" dirty="0" smtClean="0">
                <a:solidFill>
                  <a:schemeClr val="dk1"/>
                </a:solidFill>
                <a:latin typeface="Corbel" pitchFamily="34" charset="0"/>
              </a:rPr>
              <a:t>c</a:t>
            </a:r>
            <a:r>
              <a:rPr lang="en-US" sz="2800" b="1" dirty="0" smtClean="0">
                <a:solidFill>
                  <a:schemeClr val="dk1"/>
                </a:solidFill>
                <a:latin typeface="Corbel" pitchFamily="34" charset="0"/>
              </a:rPr>
              <a:t>t </a:t>
            </a:r>
            <a:r>
              <a:rPr lang="pl-PL" sz="2800" b="1" dirty="0" err="1" smtClean="0">
                <a:solidFill>
                  <a:schemeClr val="dk1"/>
                </a:solidFill>
                <a:latin typeface="Corbel" pitchFamily="34" charset="0"/>
              </a:rPr>
              <a:t>Shafafiyat</a:t>
            </a:r>
            <a:endParaRPr lang="en-US" sz="2800" dirty="0">
              <a:latin typeface="Corbel" pitchFamily="34" charset="0"/>
            </a:endParaRPr>
          </a:p>
        </p:txBody>
      </p:sp>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2050"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77618" y="1172817"/>
            <a:ext cx="7467600" cy="2000548"/>
          </a:xfrm>
          <a:prstGeom prst="rect">
            <a:avLst/>
          </a:prstGeom>
          <a:noFill/>
        </p:spPr>
        <p:txBody>
          <a:bodyPr wrap="square" rtlCol="0">
            <a:spAutoFit/>
          </a:bodyPr>
          <a:lstStyle/>
          <a:p>
            <a:pPr algn="ctr"/>
            <a:r>
              <a:rPr lang="en-US" sz="1600" b="1" dirty="0" smtClean="0"/>
              <a:t>Public task financed by the Ministry of Foreign Affairs of the Republic of Poland within the grant competition “Public Diplomacy 2023</a:t>
            </a:r>
            <a:r>
              <a:rPr lang="en-US" sz="1600" b="1" dirty="0" smtClean="0"/>
              <a:t>”</a:t>
            </a:r>
            <a:endParaRPr lang="pl-PL" sz="1600" b="1" dirty="0" smtClean="0"/>
          </a:p>
          <a:p>
            <a:pPr algn="ctr"/>
            <a:endParaRPr lang="en-US" sz="1600" b="1" dirty="0" smtClean="0"/>
          </a:p>
          <a:p>
            <a:pPr algn="ctr"/>
            <a:r>
              <a:rPr lang="en-US" sz="1600" b="1" dirty="0" smtClean="0"/>
              <a:t>The opinions expressed in this publication are those of the authors and do not reflect the views of the official positions of the Ministry of Foreign Affairs of the Republic of Poland.</a:t>
            </a:r>
          </a:p>
          <a:p>
            <a:r>
              <a:rPr lang="en-US" dirty="0" smtClean="0"/>
              <a:t/>
            </a:r>
            <a:br>
              <a:rPr lang="en-US" dirty="0" smtClean="0"/>
            </a:br>
            <a:endParaRPr lang="pl-PL" dirty="0" smtClean="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lvl="0" algn="ctr"/>
            <a:r>
              <a:rPr lang="en-US" sz="2800" b="1" dirty="0" err="1" smtClean="0">
                <a:solidFill>
                  <a:schemeClr val="dk1"/>
                </a:solidFill>
                <a:latin typeface="Corbel" pitchFamily="34" charset="0"/>
              </a:rPr>
              <a:t>Proje</a:t>
            </a:r>
            <a:r>
              <a:rPr lang="pl-PL" sz="2800" b="1" dirty="0" smtClean="0">
                <a:solidFill>
                  <a:schemeClr val="dk1"/>
                </a:solidFill>
                <a:latin typeface="Corbel" pitchFamily="34" charset="0"/>
              </a:rPr>
              <a:t>c</a:t>
            </a:r>
            <a:r>
              <a:rPr lang="en-US" sz="2800" b="1" dirty="0" smtClean="0">
                <a:solidFill>
                  <a:schemeClr val="dk1"/>
                </a:solidFill>
                <a:latin typeface="Corbel" pitchFamily="34" charset="0"/>
              </a:rPr>
              <a:t>t </a:t>
            </a:r>
            <a:r>
              <a:rPr lang="pl-PL" sz="2800" b="1" dirty="0" err="1" smtClean="0">
                <a:solidFill>
                  <a:schemeClr val="dk1"/>
                </a:solidFill>
                <a:latin typeface="Corbel" pitchFamily="34" charset="0"/>
              </a:rPr>
              <a:t>Shafafiyat</a:t>
            </a:r>
            <a:endParaRPr lang="en-US" sz="2800" dirty="0">
              <a:latin typeface="Corbel" pitchFamily="34" charset="0"/>
            </a:endParaRPr>
          </a:p>
        </p:txBody>
      </p:sp>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2" name="Picture 2" descr="https://lh7-us.googleusercontent.com/O4Dz5g2U6Va6GnGuuhJZ3YKHkFVPArs7CTZxauro2Aeis4GvhrQzBXQ36WN85igAmnDk-ZZT5XkjB6-4hJnVNcj7IIwKHXyS4uGDzykcLFtve8B3L4qOZaSN_Vx-2g-TYpzIH78x_bWErstq7_ohx4s"/>
          <p:cNvPicPr>
            <a:picLocks noChangeAspect="1" noChangeArrowheads="1"/>
          </p:cNvPicPr>
          <p:nvPr/>
        </p:nvPicPr>
        <p:blipFill>
          <a:blip r:embed="rId5"/>
          <a:srcRect/>
          <a:stretch>
            <a:fillRect/>
          </a:stretch>
        </p:blipFill>
        <p:spPr bwMode="auto">
          <a:xfrm>
            <a:off x="2204634" y="3086101"/>
            <a:ext cx="5734050" cy="16764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468</TotalTime>
  <Words>1634</Words>
  <Application>Microsoft Office PowerPoint</Application>
  <PresentationFormat>Pokaz na ekranie (16:9)</PresentationFormat>
  <Paragraphs>200</Paragraphs>
  <Slides>19</Slides>
  <Notes>19</Notes>
  <HiddenSlides>0</HiddenSlides>
  <MMClips>0</MMClips>
  <ScaleCrop>false</ScaleCrop>
  <HeadingPairs>
    <vt:vector size="4" baseType="variant">
      <vt:variant>
        <vt:lpstr>Motyw</vt:lpstr>
      </vt:variant>
      <vt:variant>
        <vt:i4>1</vt:i4>
      </vt:variant>
      <vt:variant>
        <vt:lpstr>Tytuły slajdów</vt:lpstr>
      </vt:variant>
      <vt:variant>
        <vt:i4>19</vt:i4>
      </vt:variant>
    </vt:vector>
  </HeadingPairs>
  <TitlesOfParts>
    <vt:vector size="20" baseType="lpstr">
      <vt:lpstr>Simple Light</vt:lpstr>
      <vt:lpstr>Slajd 1</vt:lpstr>
      <vt:lpstr>Slajd 2</vt:lpstr>
      <vt:lpstr>Slajd 3</vt:lpstr>
      <vt:lpstr>Slajd 4</vt:lpstr>
      <vt:lpstr>Slajd 5</vt:lpstr>
      <vt:lpstr>Slajd 6</vt:lpstr>
      <vt:lpstr>Slajd 7</vt:lpstr>
      <vt:lpstr>Slajd 8</vt:lpstr>
      <vt:lpstr>Slajd 9</vt:lpstr>
      <vt:lpstr>Slajd 10</vt:lpstr>
      <vt:lpstr>Slajd 11</vt:lpstr>
      <vt:lpstr>Slajd 12</vt:lpstr>
      <vt:lpstr>Slajd 13</vt:lpstr>
      <vt:lpstr>Slajd 14</vt:lpstr>
      <vt:lpstr>Slajd 15</vt:lpstr>
      <vt:lpstr>Slajd 16</vt:lpstr>
      <vt:lpstr>Slajd 17</vt:lpstr>
      <vt:lpstr>Slajd 18</vt:lpstr>
      <vt:lpstr>Slajd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cp:lastModifiedBy>LENOVO</cp:lastModifiedBy>
  <cp:revision>50</cp:revision>
  <dcterms:modified xsi:type="dcterms:W3CDTF">2023-12-21T17:22:38Z</dcterms:modified>
</cp:coreProperties>
</file>