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1"/>
  </p:notesMasterIdLst>
  <p:sldIdLst>
    <p:sldId id="256" r:id="rId2"/>
    <p:sldId id="337" r:id="rId3"/>
    <p:sldId id="335" r:id="rId4"/>
    <p:sldId id="348" r:id="rId5"/>
    <p:sldId id="349" r:id="rId6"/>
    <p:sldId id="350" r:id="rId7"/>
    <p:sldId id="351" r:id="rId8"/>
    <p:sldId id="352" r:id="rId9"/>
    <p:sldId id="353" r:id="rId10"/>
    <p:sldId id="354" r:id="rId11"/>
    <p:sldId id="355" r:id="rId12"/>
    <p:sldId id="357" r:id="rId13"/>
    <p:sldId id="356" r:id="rId14"/>
    <p:sldId id="358" r:id="rId15"/>
    <p:sldId id="359" r:id="rId16"/>
    <p:sldId id="360" r:id="rId17"/>
    <p:sldId id="361" r:id="rId18"/>
    <p:sldId id="362" r:id="rId19"/>
    <p:sldId id="363" r:id="rId20"/>
    <p:sldId id="364" r:id="rId21"/>
    <p:sldId id="365" r:id="rId22"/>
    <p:sldId id="366" r:id="rId23"/>
    <p:sldId id="367" r:id="rId24"/>
    <p:sldId id="368" r:id="rId25"/>
    <p:sldId id="369" r:id="rId26"/>
    <p:sldId id="370" r:id="rId27"/>
    <p:sldId id="372" r:id="rId28"/>
    <p:sldId id="373" r:id="rId29"/>
    <p:sldId id="374" r:id="rId30"/>
    <p:sldId id="375" r:id="rId31"/>
    <p:sldId id="376" r:id="rId32"/>
    <p:sldId id="377" r:id="rId33"/>
    <p:sldId id="378" r:id="rId34"/>
    <p:sldId id="379" r:id="rId35"/>
    <p:sldId id="380" r:id="rId36"/>
    <p:sldId id="381" r:id="rId37"/>
    <p:sldId id="382" r:id="rId38"/>
    <p:sldId id="347" r:id="rId39"/>
    <p:sldId id="383" r:id="rId4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BAB85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960" autoAdjust="0"/>
  </p:normalViewPr>
  <p:slideViewPr>
    <p:cSldViewPr snapToGrid="0">
      <p:cViewPr varScale="1">
        <p:scale>
          <a:sx n="137" d="100"/>
          <a:sy n="137" d="100"/>
        </p:scale>
        <p:origin x="-780" y="-90"/>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3741817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1591320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3523635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3188608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2815503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2978595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89797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24810384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2431610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1523942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280897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23525191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21442189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13427411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41847614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26932415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3110601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11170898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31257001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33885934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6716837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32014779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18254432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4777885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20426015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36057600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523490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6283521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l"/>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0.xml"/><Relationship Id="rId5" Type="http://schemas.openxmlformats.org/officeDocument/2006/relationships/image" Target="../media/image18.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 name="Google Shape;60;p13"/>
          <p:cNvSpPr txBox="1"/>
          <p:nvPr/>
        </p:nvSpPr>
        <p:spPr>
          <a:xfrm>
            <a:off x="1857540" y="1790394"/>
            <a:ext cx="6303600" cy="682401"/>
          </a:xfrm>
          <a:prstGeom prst="rect">
            <a:avLst/>
          </a:prstGeom>
          <a:noFill/>
          <a:ln>
            <a:noFill/>
          </a:ln>
        </p:spPr>
        <p:txBody>
          <a:bodyPr spcFirstLastPara="1" wrap="square" lIns="91425" tIns="91425" rIns="91425" bIns="91425" anchor="t" anchorCtr="0">
            <a:spAutoFit/>
          </a:bodyPr>
          <a:lstStyle/>
          <a:p>
            <a:pPr algn="ctr">
              <a:lnSpc>
                <a:spcPct val="107000"/>
              </a:lnSpc>
              <a:spcAft>
                <a:spcPts val="800"/>
              </a:spcAft>
            </a:pPr>
            <a:r>
              <a:rPr lang="en-US" sz="2400" b="1" dirty="0" smtClean="0">
                <a:latin typeface="Corbel" pitchFamily="34" charset="0"/>
              </a:rPr>
              <a:t>Russian aggression war against Ukraine</a:t>
            </a:r>
            <a:endParaRPr lang="pl-PL" sz="2400" b="1" kern="100" dirty="0">
              <a:effectLst/>
              <a:latin typeface="Corbel" pitchFamily="34" charset="0"/>
              <a:ea typeface="Calibri" panose="020F0502020204030204" pitchFamily="34" charset="0"/>
              <a:cs typeface="Arial" panose="020B0604020202020204" pitchFamily="34" charset="0"/>
            </a:endParaRPr>
          </a:p>
        </p:txBody>
      </p:sp>
      <p:pic>
        <p:nvPicPr>
          <p:cNvPr id="12"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3"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4"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61123" y="1157029"/>
            <a:ext cx="7484094" cy="3539430"/>
          </a:xfrm>
          <a:prstGeom prst="rect">
            <a:avLst/>
          </a:prstGeom>
          <a:noFill/>
        </p:spPr>
        <p:txBody>
          <a:bodyPr wrap="square" rtlCol="0">
            <a:spAutoFit/>
          </a:bodyPr>
          <a:lstStyle/>
          <a:p>
            <a:pPr marL="342900" indent="-342900">
              <a:buAutoNum type="arabicPeriod"/>
            </a:pPr>
            <a:r>
              <a:rPr lang="en-US" dirty="0" smtClean="0">
                <a:latin typeface="Corbel" pitchFamily="34" charset="0"/>
              </a:rPr>
              <a:t>The reason for the Russian aggression war in Ukraine</a:t>
            </a:r>
            <a:endParaRPr lang="pl-PL" dirty="0" smtClean="0">
              <a:latin typeface="Corbel" pitchFamily="34" charset="0"/>
            </a:endParaRPr>
          </a:p>
          <a:p>
            <a:pPr marL="342900" indent="-342900">
              <a:buAutoNum type="arabicPeriod"/>
            </a:pPr>
            <a:r>
              <a:rPr lang="en-US" dirty="0" smtClean="0">
                <a:latin typeface="Corbel" pitchFamily="34" charset="0"/>
              </a:rPr>
              <a:t>Russia and the territorial integrity of Ukraine</a:t>
            </a:r>
            <a:endParaRPr lang="pl-PL" dirty="0" smtClean="0">
              <a:latin typeface="Corbel" pitchFamily="34" charset="0"/>
            </a:endParaRPr>
          </a:p>
          <a:p>
            <a:pPr marL="342900" indent="-342900">
              <a:buAutoNum type="arabicPeriod"/>
            </a:pPr>
            <a:r>
              <a:rPr lang="en-US" dirty="0" smtClean="0">
                <a:latin typeface="Corbel" pitchFamily="34" charset="0"/>
              </a:rPr>
              <a:t>Russia's security at risk?</a:t>
            </a:r>
            <a:endParaRPr lang="pl-PL" dirty="0" smtClean="0">
              <a:latin typeface="Corbel" pitchFamily="34" charset="0"/>
            </a:endParaRPr>
          </a:p>
          <a:p>
            <a:pPr marL="342900" indent="-342900">
              <a:buAutoNum type="arabicPeriod"/>
            </a:pPr>
            <a:r>
              <a:rPr lang="en-US" dirty="0" smtClean="0">
                <a:latin typeface="Corbel" pitchFamily="34" charset="0"/>
              </a:rPr>
              <a:t>Russia as a colonial empire</a:t>
            </a:r>
            <a:endParaRPr lang="pl-PL" dirty="0" smtClean="0">
              <a:latin typeface="Corbel" pitchFamily="34" charset="0"/>
            </a:endParaRPr>
          </a:p>
          <a:p>
            <a:pPr marL="342900" indent="-342900">
              <a:buAutoNum type="arabicPeriod"/>
            </a:pPr>
            <a:r>
              <a:rPr lang="en-US" dirty="0" smtClean="0">
                <a:latin typeface="Corbel" pitchFamily="34" charset="0"/>
              </a:rPr>
              <a:t>Ukrainians and independence</a:t>
            </a:r>
            <a:endParaRPr lang="pl-PL" dirty="0" smtClean="0">
              <a:latin typeface="Corbel" pitchFamily="34" charset="0"/>
            </a:endParaRPr>
          </a:p>
          <a:p>
            <a:pPr marL="342900" indent="-342900">
              <a:buAutoNum type="arabicPeriod"/>
            </a:pPr>
            <a:r>
              <a:rPr lang="en-US" dirty="0" smtClean="0">
                <a:latin typeface="Corbel" pitchFamily="34" charset="0"/>
              </a:rPr>
              <a:t>From hybrid war to invasion</a:t>
            </a:r>
            <a:endParaRPr lang="pl-PL" dirty="0" smtClean="0">
              <a:latin typeface="Corbel" pitchFamily="34" charset="0"/>
            </a:endParaRPr>
          </a:p>
          <a:p>
            <a:pPr marL="342900" indent="-342900">
              <a:buAutoNum type="arabicPeriod"/>
            </a:pPr>
            <a:r>
              <a:rPr lang="en-US" dirty="0" smtClean="0">
                <a:latin typeface="Corbel" pitchFamily="34" charset="0"/>
              </a:rPr>
              <a:t>Russian lies</a:t>
            </a:r>
            <a:endParaRPr lang="pl-PL" dirty="0" smtClean="0">
              <a:latin typeface="Corbel" pitchFamily="34" charset="0"/>
            </a:endParaRPr>
          </a:p>
          <a:p>
            <a:pPr marL="342900" indent="-342900">
              <a:buAutoNum type="arabicPeriod"/>
            </a:pPr>
            <a:r>
              <a:rPr lang="en-US" dirty="0" smtClean="0">
                <a:latin typeface="Corbel" pitchFamily="34" charset="0"/>
              </a:rPr>
              <a:t>Russian war crimes</a:t>
            </a:r>
            <a:endParaRPr lang="pl-PL" dirty="0" smtClean="0">
              <a:latin typeface="Corbel" pitchFamily="34" charset="0"/>
            </a:endParaRPr>
          </a:p>
          <a:p>
            <a:pPr marL="342900" indent="-342900">
              <a:buAutoNum type="arabicPeriod"/>
            </a:pPr>
            <a:r>
              <a:rPr lang="en-US" dirty="0" smtClean="0">
                <a:latin typeface="Corbel" pitchFamily="34" charset="0"/>
              </a:rPr>
              <a:t>Russian attempts to attribute its own actions to others </a:t>
            </a:r>
            <a:endParaRPr lang="pl-PL" dirty="0" smtClean="0">
              <a:latin typeface="Corbel" pitchFamily="34" charset="0"/>
            </a:endParaRPr>
          </a:p>
          <a:p>
            <a:pPr marL="342900" indent="-342900">
              <a:buAutoNum type="arabicPeriod"/>
            </a:pPr>
            <a:r>
              <a:rPr lang="en-US" dirty="0" smtClean="0">
                <a:latin typeface="Corbel" pitchFamily="34" charset="0"/>
              </a:rPr>
              <a:t>Conquest and </a:t>
            </a:r>
            <a:r>
              <a:rPr lang="en-US" dirty="0" err="1" smtClean="0">
                <a:latin typeface="Corbel" pitchFamily="34" charset="0"/>
              </a:rPr>
              <a:t>Russification</a:t>
            </a:r>
            <a:endParaRPr lang="pl-PL" dirty="0" smtClean="0">
              <a:latin typeface="Corbel" pitchFamily="34" charset="0"/>
            </a:endParaRPr>
          </a:p>
          <a:p>
            <a:pPr marL="342900" indent="-342900">
              <a:buAutoNum type="arabicPeriod"/>
            </a:pPr>
            <a:r>
              <a:rPr lang="en-US" dirty="0" smtClean="0">
                <a:latin typeface="Corbel" pitchFamily="34" charset="0"/>
              </a:rPr>
              <a:t>Poles and Ukrainians</a:t>
            </a:r>
            <a:endParaRPr lang="pl-PL" dirty="0" smtClean="0">
              <a:latin typeface="Corbel" pitchFamily="34" charset="0"/>
            </a:endParaRPr>
          </a:p>
          <a:p>
            <a:pPr marL="342900" indent="-342900">
              <a:buAutoNum type="arabicPeriod"/>
            </a:pPr>
            <a:r>
              <a:rPr lang="en-US" dirty="0" smtClean="0">
                <a:latin typeface="Corbel" pitchFamily="34" charset="0"/>
              </a:rPr>
              <a:t>Peace</a:t>
            </a:r>
            <a:endParaRPr lang="pl-PL" dirty="0" smtClean="0">
              <a:latin typeface="Corbel" pitchFamily="34" charset="0"/>
            </a:endParaRPr>
          </a:p>
          <a:p>
            <a:pPr marL="342900" indent="-342900">
              <a:buAutoNum type="arabicPeriod"/>
            </a:pPr>
            <a:r>
              <a:rPr lang="en-US" dirty="0" smtClean="0">
                <a:latin typeface="Corbel" pitchFamily="34" charset="0"/>
              </a:rPr>
              <a:t>The war in Ukraine and Russian manipulation techniques</a:t>
            </a:r>
            <a:endParaRPr lang="pl-PL" dirty="0" smtClean="0">
              <a:latin typeface="Corbel" pitchFamily="34" charset="0"/>
            </a:endParaRPr>
          </a:p>
          <a:p>
            <a:pPr marL="342900" indent="-342900">
              <a:buAutoNum type="arabicPeriod"/>
            </a:pPr>
            <a:r>
              <a:rPr lang="en-US" dirty="0" smtClean="0">
                <a:latin typeface="Corbel" pitchFamily="34" charset="0"/>
              </a:rPr>
              <a:t>Western aid to Ukraine</a:t>
            </a:r>
            <a:endParaRPr lang="pl-PL" dirty="0" smtClean="0">
              <a:latin typeface="Corbel" pitchFamily="34" charset="0"/>
            </a:endParaRPr>
          </a:p>
          <a:p>
            <a:pPr marL="342900" indent="-342900">
              <a:buAutoNum type="arabicPeriod"/>
            </a:pPr>
            <a:r>
              <a:rPr lang="en-US" dirty="0" smtClean="0">
                <a:latin typeface="Corbel" pitchFamily="34" charset="0"/>
              </a:rPr>
              <a:t>Putin's "merits" for Russia</a:t>
            </a:r>
            <a:endParaRPr lang="pl-PL" dirty="0" smtClean="0">
              <a:latin typeface="Corbel" pitchFamily="34" charset="0"/>
            </a:endParaRPr>
          </a:p>
          <a:p>
            <a:pPr marL="342900" indent="-342900">
              <a:buAutoNum type="arabicPeriod"/>
            </a:pPr>
            <a:r>
              <a:rPr lang="en-US" dirty="0" smtClean="0">
                <a:latin typeface="Corbel" pitchFamily="34" charset="0"/>
              </a:rPr>
              <a:t>Russian vision of the world: "pride steps before the fall"</a:t>
            </a:r>
            <a:endParaRPr lang="en-US" dirty="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r>
              <a:rPr lang="pl-PL" sz="2800" b="1" dirty="0" err="1" smtClean="0">
                <a:latin typeface="Corbel" pitchFamily="34" charset="0"/>
              </a:rPr>
              <a:t>Contents</a:t>
            </a:r>
            <a:endParaRPr lang="en-US" sz="2800" b="1" dirty="0">
              <a:latin typeface="Corbel"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5"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35475" y="1150401"/>
            <a:ext cx="7516199" cy="3693319"/>
          </a:xfrm>
          <a:prstGeom prst="rect">
            <a:avLst/>
          </a:prstGeom>
          <a:noFill/>
        </p:spPr>
        <p:txBody>
          <a:bodyPr wrap="square" rtlCol="0">
            <a:spAutoFit/>
          </a:bodyPr>
          <a:lstStyle/>
          <a:p>
            <a:pPr algn="just"/>
            <a:r>
              <a:rPr lang="en-US" sz="1800" dirty="0" smtClean="0">
                <a:latin typeface="Corbel" pitchFamily="34" charset="0"/>
              </a:rPr>
              <a:t>Putin: </a:t>
            </a:r>
            <a:r>
              <a:rPr lang="en-US" sz="1800" i="1" dirty="0" smtClean="0">
                <a:latin typeface="Corbel" pitchFamily="34" charset="0"/>
              </a:rPr>
              <a:t>The collapse of the USSR was a national catastrophe that tore and ripped alive our national unity ...</a:t>
            </a:r>
            <a:endParaRPr lang="pl-PL" sz="1800" i="1" dirty="0">
              <a:latin typeface="Corbel" pitchFamily="34" charset="0"/>
              <a:cs typeface="Arial" panose="020B0604020202020204" pitchFamily="34" charset="0"/>
            </a:endParaRPr>
          </a:p>
          <a:p>
            <a:pPr algn="just"/>
            <a:endParaRPr lang="pl-PL" sz="1800" i="1" dirty="0">
              <a:latin typeface="Calibri" panose="020F0502020204030204" pitchFamily="34" charset="0"/>
              <a:cs typeface="Arial" panose="020B0604020202020204" pitchFamily="34" charset="0"/>
            </a:endParaRPr>
          </a:p>
          <a:p>
            <a:pPr algn="just"/>
            <a:endParaRPr lang="pl-PL" sz="1800" i="1" dirty="0">
              <a:latin typeface="Calibri" panose="020F0502020204030204" pitchFamily="34" charset="0"/>
              <a:cs typeface="Arial" panose="020B0604020202020204" pitchFamily="34" charset="0"/>
            </a:endParaRPr>
          </a:p>
          <a:p>
            <a:pPr algn="just"/>
            <a:endParaRPr lang="pl-PL" sz="1800" i="1" dirty="0">
              <a:latin typeface="Calibri" panose="020F0502020204030204" pitchFamily="34" charset="0"/>
              <a:cs typeface="Arial" panose="020B0604020202020204" pitchFamily="34" charset="0"/>
            </a:endParaRPr>
          </a:p>
          <a:p>
            <a:pPr algn="just"/>
            <a:endParaRPr lang="pl-PL" sz="1800" i="1" dirty="0">
              <a:latin typeface="Calibri" panose="020F0502020204030204" pitchFamily="34" charset="0"/>
              <a:cs typeface="Arial" panose="020B0604020202020204" pitchFamily="34" charset="0"/>
            </a:endParaRPr>
          </a:p>
          <a:p>
            <a:pPr algn="just"/>
            <a:endParaRPr lang="pl-PL" sz="1800" i="1" dirty="0">
              <a:latin typeface="Calibri" panose="020F0502020204030204" pitchFamily="34" charset="0"/>
              <a:cs typeface="Arial" panose="020B0604020202020204" pitchFamily="34" charset="0"/>
            </a:endParaRPr>
          </a:p>
          <a:p>
            <a:pPr algn="just"/>
            <a:endParaRPr lang="pl-PL" sz="1800" i="1" dirty="0">
              <a:latin typeface="Calibri" panose="020F0502020204030204" pitchFamily="34" charset="0"/>
              <a:cs typeface="Arial" panose="020B0604020202020204" pitchFamily="34" charset="0"/>
            </a:endParaRPr>
          </a:p>
          <a:p>
            <a:pPr algn="just"/>
            <a:endParaRPr lang="pl-PL" sz="1800" i="1" dirty="0">
              <a:latin typeface="Calibri" panose="020F0502020204030204" pitchFamily="34" charset="0"/>
              <a:cs typeface="Arial" panose="020B0604020202020204" pitchFamily="34" charset="0"/>
            </a:endParaRPr>
          </a:p>
          <a:p>
            <a:pPr algn="just"/>
            <a:endParaRPr lang="pl-PL" sz="1800" i="1" dirty="0">
              <a:latin typeface="Calibri" panose="020F0502020204030204" pitchFamily="34" charset="0"/>
              <a:cs typeface="Arial" panose="020B0604020202020204" pitchFamily="34" charset="0"/>
            </a:endParaRPr>
          </a:p>
          <a:p>
            <a:pPr algn="just"/>
            <a:endParaRPr lang="pl-PL" sz="1800" i="1" dirty="0" smtClean="0">
              <a:solidFill>
                <a:srgbClr val="FF0000"/>
              </a:solidFill>
              <a:latin typeface="Corbel" pitchFamily="34" charset="0"/>
              <a:cs typeface="Arial" panose="020B0604020202020204" pitchFamily="34" charset="0"/>
            </a:endParaRPr>
          </a:p>
          <a:p>
            <a:pPr algn="just"/>
            <a:endParaRPr lang="pl-PL" sz="1800" i="1" dirty="0">
              <a:solidFill>
                <a:srgbClr val="FF0000"/>
              </a:solidFill>
              <a:latin typeface="Corbel" pitchFamily="34" charset="0"/>
              <a:cs typeface="Arial" panose="020B0604020202020204" pitchFamily="34" charset="0"/>
            </a:endParaRPr>
          </a:p>
          <a:p>
            <a:pPr algn="just"/>
            <a:r>
              <a:rPr lang="en-US" sz="1800" dirty="0" smtClean="0">
                <a:solidFill>
                  <a:srgbClr val="FF0000"/>
                </a:solidFill>
                <a:latin typeface="Corbel" pitchFamily="34" charset="0"/>
              </a:rPr>
              <a:t>The British might as well have written this about the breakup of their Empire!</a:t>
            </a:r>
            <a:endParaRPr lang="pl-PL" sz="1800" dirty="0">
              <a:solidFill>
                <a:srgbClr val="FF0000"/>
              </a:solidFill>
              <a:latin typeface="Corbel"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435475" y="89600"/>
            <a:ext cx="7516200" cy="826712"/>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r>
              <a:rPr lang="en-US" sz="2800" b="1" dirty="0" smtClean="0">
                <a:latin typeface="Corbel" pitchFamily="34" charset="0"/>
              </a:rPr>
              <a:t>The reason for the Russian aggression war in Ukraine</a:t>
            </a:r>
            <a:endParaRPr lang="en-US" sz="2800" b="1" dirty="0">
              <a:latin typeface="Corbel" pitchFamily="34" charset="0"/>
            </a:endParaRPr>
          </a:p>
        </p:txBody>
      </p:sp>
      <p:pic>
        <p:nvPicPr>
          <p:cNvPr id="1026" name="Picture 2" descr="Vladimir Putin">
            <a:extLst>
              <a:ext uri="{FF2B5EF4-FFF2-40B4-BE49-F238E27FC236}">
                <a16:creationId xmlns:a16="http://schemas.microsoft.com/office/drawing/2014/main" xmlns="" id="{5B93F895-9D21-8DE1-F5B2-D4E2028BB417}"/>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718196" y="1885985"/>
            <a:ext cx="4317207" cy="2430462"/>
          </a:xfrm>
          <a:prstGeom prst="rect">
            <a:avLst/>
          </a:prstGeom>
          <a:noFill/>
          <a:extLst>
            <a:ext uri="{909E8E84-426E-40DD-AFC4-6F175D3DCCD1}">
              <a14:hiddenFill xmlns:a14="http://schemas.microsoft.com/office/drawing/2010/main" xmlns="">
                <a:solidFill>
                  <a:srgbClr val="FFFFFF"/>
                </a:solidFill>
              </a14:hiddenFill>
            </a:ext>
          </a:extLst>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11937" y="1785541"/>
            <a:ext cx="7516199" cy="1200329"/>
          </a:xfrm>
          <a:prstGeom prst="rect">
            <a:avLst/>
          </a:prstGeom>
          <a:noFill/>
        </p:spPr>
        <p:txBody>
          <a:bodyPr wrap="square" rtlCol="0">
            <a:spAutoFit/>
          </a:bodyPr>
          <a:lstStyle/>
          <a:p>
            <a:r>
              <a:rPr lang="en-US" sz="1800" dirty="0" smtClean="0">
                <a:latin typeface="Corbel" pitchFamily="34" charset="0"/>
              </a:rPr>
              <a:t>1. imperial-colonial character of Russia</a:t>
            </a:r>
          </a:p>
          <a:p>
            <a:r>
              <a:rPr lang="en-US" sz="1800" dirty="0" smtClean="0">
                <a:latin typeface="Corbel" pitchFamily="34" charset="0"/>
              </a:rPr>
              <a:t>2. attempt to rebuild the Empire within the borders of the 19th century.</a:t>
            </a:r>
          </a:p>
          <a:p>
            <a:r>
              <a:rPr lang="en-US" sz="1800" dirty="0" smtClean="0">
                <a:latin typeface="Corbel" pitchFamily="34" charset="0"/>
              </a:rPr>
              <a:t>3. lack of respect for the sovereignty of other states</a:t>
            </a:r>
          </a:p>
          <a:p>
            <a:r>
              <a:rPr lang="en-US" sz="1800" dirty="0" smtClean="0">
                <a:latin typeface="Corbel" pitchFamily="34" charset="0"/>
              </a:rPr>
              <a:t>4. false narrative</a:t>
            </a:r>
            <a:endParaRPr lang="en-US" sz="1800" dirty="0">
              <a:latin typeface="Corbel"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435475" y="89600"/>
            <a:ext cx="7516200" cy="826712"/>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r>
              <a:rPr lang="en-US" sz="2800" b="1" dirty="0" smtClean="0">
                <a:latin typeface="Corbel" pitchFamily="34" charset="0"/>
              </a:rPr>
              <a:t>The cause of the Russian aggression war in Ukraine</a:t>
            </a:r>
            <a:endParaRPr lang="en-US" sz="2800" b="1" dirty="0">
              <a:latin typeface="Corbel"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3482074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935352" y="848970"/>
            <a:ext cx="2337891" cy="55568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 name="pole tekstowe 9"/>
          <p:cNvSpPr txBox="1"/>
          <p:nvPr/>
        </p:nvSpPr>
        <p:spPr>
          <a:xfrm>
            <a:off x="1305340" y="1071165"/>
            <a:ext cx="7516199" cy="4057329"/>
          </a:xfrm>
          <a:prstGeom prst="rect">
            <a:avLst/>
          </a:prstGeom>
          <a:noFill/>
        </p:spPr>
        <p:txBody>
          <a:bodyPr wrap="square" rtlCol="0">
            <a:spAutoFit/>
          </a:bodyPr>
          <a:lstStyle/>
          <a:p>
            <a:pPr algn="just">
              <a:lnSpc>
                <a:spcPct val="107000"/>
              </a:lnSpc>
              <a:spcAft>
                <a:spcPts val="800"/>
              </a:spcAft>
            </a:pPr>
            <a:r>
              <a:rPr lang="pl-PL" sz="1800" kern="100" dirty="0">
                <a:effectLst/>
                <a:latin typeface="Calibri" panose="020F0502020204030204" pitchFamily="34" charset="0"/>
                <a:ea typeface="Calibri" panose="020F0502020204030204" pitchFamily="34" charset="0"/>
                <a:cs typeface="Arial" panose="020B0604020202020204" pitchFamily="34" charset="0"/>
              </a:rPr>
              <a:t>Gdy ZSRR rozpadł się w 1991 r. Rosja nie zgłosiła żadnych pretensji terytorialnych wobec Ukrainy </a:t>
            </a:r>
          </a:p>
          <a:p>
            <a:pPr algn="just">
              <a:lnSpc>
                <a:spcPct val="107000"/>
              </a:lnSpc>
              <a:spcAft>
                <a:spcPts val="800"/>
              </a:spcAft>
            </a:pPr>
            <a:endParaRPr lang="pl-PL" sz="18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pl-PL" sz="1800" kern="100" dirty="0">
                <a:effectLst/>
                <a:latin typeface="Calibri" panose="020F0502020204030204" pitchFamily="34" charset="0"/>
                <a:ea typeface="Calibri" panose="020F0502020204030204" pitchFamily="34" charset="0"/>
                <a:cs typeface="Arial" panose="020B0604020202020204" pitchFamily="34" charset="0"/>
              </a:rPr>
              <a:t>W 1994 r. Rosja udzieliła gwarancji integralności terytorialnej Ukrainie w zamian za dobrowolne oddanie jej potencjału nuklearnego, który był w posiadaniu Ukrainy.</a:t>
            </a: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435475" y="89600"/>
            <a:ext cx="7516200" cy="826712"/>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07000"/>
              </a:lnSpc>
              <a:spcAft>
                <a:spcPts val="800"/>
              </a:spcAft>
            </a:pPr>
            <a:r>
              <a:rPr lang="pl-PL" sz="2800" b="1" kern="100" dirty="0">
                <a:effectLst/>
                <a:latin typeface="+mj-lt"/>
                <a:ea typeface="Calibri" panose="020F0502020204030204" pitchFamily="34" charset="0"/>
                <a:cs typeface="Arial" panose="020B0604020202020204" pitchFamily="34" charset="0"/>
              </a:rPr>
              <a:t>Rosja a integralność terytorialna Ukrainy</a:t>
            </a:r>
            <a:endParaRPr lang="pl-PL" sz="2800" kern="100" dirty="0">
              <a:effectLst/>
              <a:latin typeface="+mj-lt"/>
              <a:ea typeface="Calibri" panose="020F0502020204030204" pitchFamily="34" charset="0"/>
              <a:cs typeface="Arial" panose="020B0604020202020204" pitchFamily="34" charset="0"/>
            </a:endParaRPr>
          </a:p>
        </p:txBody>
      </p:sp>
      <p:pic>
        <p:nvPicPr>
          <p:cNvPr id="2052" name="Picture 4" descr="The Budapest Memorandum: the Truth Behind the Myths — Maidan of Foreign  Affairs">
            <a:extLst>
              <a:ext uri="{FF2B5EF4-FFF2-40B4-BE49-F238E27FC236}">
                <a16:creationId xmlns:a16="http://schemas.microsoft.com/office/drawing/2014/main" xmlns="" id="{7A46FE97-9525-B6AD-615E-D7B528AF609A}"/>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623077" y="1792189"/>
            <a:ext cx="4051235" cy="2126898"/>
          </a:xfrm>
          <a:prstGeom prst="rect">
            <a:avLst/>
          </a:prstGeom>
          <a:noFill/>
          <a:extLst>
            <a:ext uri="{909E8E84-426E-40DD-AFC4-6F175D3DCCD1}">
              <a14:hiddenFill xmlns:a14="http://schemas.microsoft.com/office/drawing/2010/main" xmlns="">
                <a:solidFill>
                  <a:srgbClr val="FFFFFF"/>
                </a:solidFill>
              </a14:hiddenFill>
            </a:ext>
          </a:extLst>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1179773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305340" y="1097672"/>
            <a:ext cx="7516199" cy="4070473"/>
          </a:xfrm>
          <a:prstGeom prst="rect">
            <a:avLst/>
          </a:prstGeom>
          <a:noFill/>
        </p:spPr>
        <p:txBody>
          <a:bodyPr wrap="square" rtlCol="0">
            <a:spAutoFit/>
          </a:bodyPr>
          <a:lstStyle/>
          <a:p>
            <a:pPr algn="just">
              <a:lnSpc>
                <a:spcPct val="107000"/>
              </a:lnSpc>
              <a:spcAft>
                <a:spcPts val="800"/>
              </a:spcAft>
            </a:pPr>
            <a:r>
              <a:rPr lang="en-US" sz="1800" dirty="0" smtClean="0">
                <a:latin typeface="Corbel" pitchFamily="34" charset="0"/>
              </a:rPr>
              <a:t>Until 2014, there was no separatism in Ukraine's eastern regions, and Crimea was granted the status of an autonomous republic as part of a compromise accepted in 1991.</a:t>
            </a:r>
            <a:endParaRPr lang="pl-PL" sz="1800" kern="100" dirty="0">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smtClean="0">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smtClean="0">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r>
              <a:rPr lang="en-US" sz="1800" dirty="0" smtClean="0">
                <a:latin typeface="Corbel" pitchFamily="34" charset="0"/>
              </a:rPr>
              <a:t>Separatism in Ukraine was artificially induced as part of Russian imperial policy.</a:t>
            </a:r>
            <a:endParaRPr lang="pl-PL" sz="1800" kern="100" dirty="0">
              <a:effectLst/>
              <a:latin typeface="Corbel" pitchFamily="34" charset="0"/>
              <a:ea typeface="Calibri" panose="020F0502020204030204"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435475" y="89600"/>
            <a:ext cx="7516200" cy="826712"/>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07000"/>
              </a:lnSpc>
              <a:spcAft>
                <a:spcPts val="800"/>
              </a:spcAft>
            </a:pPr>
            <a:r>
              <a:rPr lang="en-US" sz="2800" b="1" dirty="0" smtClean="0">
                <a:latin typeface="Corbel" pitchFamily="34" charset="0"/>
              </a:rPr>
              <a:t>Russia and the territorial integrity of Ukraine</a:t>
            </a:r>
            <a:endParaRPr lang="pl-PL" sz="2800" b="1" kern="100" dirty="0">
              <a:effectLst/>
              <a:latin typeface="Corbel" pitchFamily="34" charset="0"/>
              <a:ea typeface="Calibri" panose="020F0502020204030204" pitchFamily="34" charset="0"/>
              <a:cs typeface="Arial" panose="020B0604020202020204" pitchFamily="34" charset="0"/>
            </a:endParaRPr>
          </a:p>
        </p:txBody>
      </p:sp>
      <p:pic>
        <p:nvPicPr>
          <p:cNvPr id="3074" name="Picture 2" descr="Map of Ukraine">
            <a:extLst>
              <a:ext uri="{FF2B5EF4-FFF2-40B4-BE49-F238E27FC236}">
                <a16:creationId xmlns:a16="http://schemas.microsoft.com/office/drawing/2014/main" xmlns="" id="{73621E5E-1F95-0B53-5BF0-3B5E168517A9}"/>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664618" y="2130521"/>
            <a:ext cx="4044519" cy="2062986"/>
          </a:xfrm>
          <a:prstGeom prst="rect">
            <a:avLst/>
          </a:prstGeom>
          <a:noFill/>
          <a:extLst>
            <a:ext uri="{909E8E84-426E-40DD-AFC4-6F175D3DCCD1}">
              <a14:hiddenFill xmlns:a14="http://schemas.microsoft.com/office/drawing/2010/main" xmlns="">
                <a:solidFill>
                  <a:srgbClr val="FFFFFF"/>
                </a:solidFill>
              </a14:hiddenFill>
            </a:ext>
          </a:extLst>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3285318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305340" y="997592"/>
            <a:ext cx="7516199" cy="3876702"/>
          </a:xfrm>
          <a:prstGeom prst="rect">
            <a:avLst/>
          </a:prstGeom>
          <a:noFill/>
        </p:spPr>
        <p:txBody>
          <a:bodyPr wrap="square" rtlCol="0">
            <a:spAutoFit/>
          </a:bodyPr>
          <a:lstStyle/>
          <a:p>
            <a:pPr algn="just">
              <a:lnSpc>
                <a:spcPct val="107000"/>
              </a:lnSpc>
              <a:spcAft>
                <a:spcPts val="800"/>
              </a:spcAft>
            </a:pPr>
            <a:r>
              <a:rPr lang="en-US" sz="1800" dirty="0" smtClean="0">
                <a:latin typeface="Corbel" pitchFamily="34" charset="0"/>
              </a:rPr>
              <a:t>Ukrainians wanted democracy and freedom and integration into the European Union. There was no prospect of Ukrainian membership in NATO.</a:t>
            </a:r>
            <a:endParaRPr lang="pl-PL" sz="1800" kern="100" dirty="0">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smtClean="0">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smtClean="0">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effectLst/>
              <a:latin typeface="Corbel"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800" dirty="0" smtClean="0">
                <a:solidFill>
                  <a:srgbClr val="FF0000"/>
                </a:solidFill>
                <a:latin typeface="Corbel" pitchFamily="34" charset="0"/>
              </a:rPr>
              <a:t>Russia has decided to punish Ukraine!</a:t>
            </a:r>
            <a:endParaRPr lang="pl-PL" sz="1800" b="1" kern="100" dirty="0">
              <a:solidFill>
                <a:srgbClr val="FF0000"/>
              </a:solidFill>
              <a:effectLst/>
              <a:latin typeface="Corbel" pitchFamily="34" charset="0"/>
              <a:ea typeface="Calibri" panose="020F0502020204030204"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435475" y="89600"/>
            <a:ext cx="7516200" cy="826712"/>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07000"/>
              </a:lnSpc>
              <a:spcAft>
                <a:spcPts val="800"/>
              </a:spcAft>
            </a:pPr>
            <a:r>
              <a:rPr lang="en-US" sz="2800" b="1" dirty="0" smtClean="0">
                <a:latin typeface="Corbel" pitchFamily="34" charset="0"/>
              </a:rPr>
              <a:t>Where did the separatism come from?</a:t>
            </a:r>
            <a:endParaRPr lang="pl-PL" sz="2800" b="1" kern="100" dirty="0">
              <a:effectLst/>
              <a:latin typeface="Corbel" pitchFamily="34" charset="0"/>
              <a:ea typeface="Calibri" panose="020F0502020204030204" pitchFamily="34" charset="0"/>
              <a:cs typeface="Arial" panose="020B0604020202020204" pitchFamily="34" charset="0"/>
            </a:endParaRPr>
          </a:p>
        </p:txBody>
      </p:sp>
      <p:pic>
        <p:nvPicPr>
          <p:cNvPr id="3074" name="Picture 2" descr="Map of Ukraine">
            <a:extLst>
              <a:ext uri="{FF2B5EF4-FFF2-40B4-BE49-F238E27FC236}">
                <a16:creationId xmlns:a16="http://schemas.microsoft.com/office/drawing/2014/main" xmlns="" id="{73621E5E-1F95-0B53-5BF0-3B5E168517A9}"/>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017295" y="2686329"/>
            <a:ext cx="1502942" cy="766604"/>
          </a:xfrm>
          <a:prstGeom prst="rect">
            <a:avLst/>
          </a:prstGeom>
          <a:noFill/>
          <a:extLst>
            <a:ext uri="{909E8E84-426E-40DD-AFC4-6F175D3DCCD1}">
              <a14:hiddenFill xmlns:a14="http://schemas.microsoft.com/office/drawing/2010/main" xmlns="">
                <a:solidFill>
                  <a:srgbClr val="FFFFFF"/>
                </a:solidFill>
              </a14:hiddenFill>
            </a:ext>
          </a:extLst>
        </p:spPr>
      </p:pic>
      <p:pic>
        <p:nvPicPr>
          <p:cNvPr id="4104" name="Picture 8" descr="What is at stake at the EU summit – not only for Ukraine – EURACTIV.com">
            <a:extLst>
              <a:ext uri="{FF2B5EF4-FFF2-40B4-BE49-F238E27FC236}">
                <a16:creationId xmlns:a16="http://schemas.microsoft.com/office/drawing/2014/main" xmlns="" id="{7A1E5046-4373-FB9A-D162-C9E35A0A043A}"/>
              </a:ext>
            </a:extLst>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835189" y="1636983"/>
            <a:ext cx="4478858" cy="2799286"/>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359473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35475" y="997593"/>
            <a:ext cx="7386064" cy="6850017"/>
          </a:xfrm>
          <a:prstGeom prst="rect">
            <a:avLst/>
          </a:prstGeom>
          <a:noFill/>
        </p:spPr>
        <p:txBody>
          <a:bodyPr wrap="square" rtlCol="0">
            <a:spAutoFit/>
          </a:bodyPr>
          <a:lstStyle/>
          <a:p>
            <a:pPr algn="just">
              <a:lnSpc>
                <a:spcPct val="107000"/>
              </a:lnSpc>
              <a:spcAft>
                <a:spcPts val="800"/>
              </a:spcAft>
            </a:pPr>
            <a:r>
              <a:rPr lang="pl-PL" sz="1800" dirty="0" err="1" smtClean="0">
                <a:latin typeface="Corbel" pitchFamily="34" charset="0"/>
              </a:rPr>
              <a:t>Between</a:t>
            </a:r>
            <a:r>
              <a:rPr lang="pl-PL" sz="1800" dirty="0" smtClean="0">
                <a:latin typeface="Corbel" pitchFamily="34" charset="0"/>
              </a:rPr>
              <a:t> </a:t>
            </a:r>
            <a:r>
              <a:rPr lang="pl-PL" sz="1800" dirty="0" err="1" smtClean="0">
                <a:latin typeface="Corbel" pitchFamily="34" charset="0"/>
              </a:rPr>
              <a:t>December</a:t>
            </a:r>
            <a:r>
              <a:rPr lang="pl-PL" sz="1800" dirty="0" smtClean="0">
                <a:latin typeface="Corbel" pitchFamily="34" charset="0"/>
              </a:rPr>
              <a:t> 2013 and </a:t>
            </a:r>
            <a:r>
              <a:rPr lang="pl-PL" sz="1800" dirty="0" err="1" smtClean="0">
                <a:latin typeface="Corbel" pitchFamily="34" charset="0"/>
              </a:rPr>
              <a:t>February</a:t>
            </a:r>
            <a:r>
              <a:rPr lang="pl-PL" sz="1800" dirty="0" smtClean="0">
                <a:latin typeface="Corbel" pitchFamily="34" charset="0"/>
              </a:rPr>
              <a:t> 2014, </a:t>
            </a:r>
            <a:r>
              <a:rPr lang="pl-PL" sz="1800" dirty="0" err="1" smtClean="0">
                <a:latin typeface="Corbel" pitchFamily="34" charset="0"/>
              </a:rPr>
              <a:t>Ukrainian</a:t>
            </a:r>
            <a:r>
              <a:rPr lang="pl-PL" sz="1800" dirty="0" smtClean="0">
                <a:latin typeface="Corbel" pitchFamily="34" charset="0"/>
              </a:rPr>
              <a:t> </a:t>
            </a:r>
            <a:r>
              <a:rPr lang="pl-PL" sz="1800" dirty="0" err="1" smtClean="0">
                <a:latin typeface="Corbel" pitchFamily="34" charset="0"/>
              </a:rPr>
              <a:t>dictator</a:t>
            </a:r>
            <a:r>
              <a:rPr lang="pl-PL" sz="1800" dirty="0" smtClean="0">
                <a:latin typeface="Corbel" pitchFamily="34" charset="0"/>
              </a:rPr>
              <a:t> Viktor </a:t>
            </a:r>
            <a:r>
              <a:rPr lang="pl-PL" sz="1800" dirty="0" err="1" smtClean="0">
                <a:latin typeface="Corbel" pitchFamily="34" charset="0"/>
              </a:rPr>
              <a:t>Yanukovych's</a:t>
            </a:r>
            <a:r>
              <a:rPr lang="pl-PL" sz="1800" dirty="0" smtClean="0">
                <a:latin typeface="Corbel" pitchFamily="34" charset="0"/>
              </a:rPr>
              <a:t> </a:t>
            </a:r>
            <a:r>
              <a:rPr lang="pl-PL" sz="1800" dirty="0" err="1" smtClean="0">
                <a:latin typeface="Corbel" pitchFamily="34" charset="0"/>
              </a:rPr>
              <a:t>forces</a:t>
            </a:r>
            <a:r>
              <a:rPr lang="pl-PL" sz="1800" dirty="0" smtClean="0">
                <a:latin typeface="Corbel" pitchFamily="34" charset="0"/>
              </a:rPr>
              <a:t> </a:t>
            </a:r>
            <a:r>
              <a:rPr lang="pl-PL" sz="1800" dirty="0" err="1" smtClean="0">
                <a:latin typeface="Corbel" pitchFamily="34" charset="0"/>
              </a:rPr>
              <a:t>slaughtered</a:t>
            </a:r>
            <a:r>
              <a:rPr lang="pl-PL" sz="1800" dirty="0" smtClean="0">
                <a:latin typeface="Corbel" pitchFamily="34" charset="0"/>
              </a:rPr>
              <a:t> 110 </a:t>
            </a:r>
            <a:r>
              <a:rPr lang="pl-PL" sz="1800" dirty="0" err="1" smtClean="0">
                <a:latin typeface="Corbel" pitchFamily="34" charset="0"/>
              </a:rPr>
              <a:t>protesters</a:t>
            </a:r>
            <a:r>
              <a:rPr lang="pl-PL" sz="1800" dirty="0" smtClean="0">
                <a:latin typeface="Corbel" pitchFamily="34" charset="0"/>
              </a:rPr>
              <a:t> </a:t>
            </a:r>
            <a:r>
              <a:rPr lang="pl-PL" sz="1800" dirty="0" err="1" smtClean="0">
                <a:latin typeface="Corbel" pitchFamily="34" charset="0"/>
              </a:rPr>
              <a:t>in</a:t>
            </a:r>
            <a:r>
              <a:rPr lang="pl-PL" sz="1800" dirty="0" smtClean="0">
                <a:latin typeface="Corbel" pitchFamily="34" charset="0"/>
              </a:rPr>
              <a:t> </a:t>
            </a:r>
            <a:r>
              <a:rPr lang="pl-PL" sz="1800" dirty="0" err="1" smtClean="0">
                <a:latin typeface="Corbel" pitchFamily="34" charset="0"/>
              </a:rPr>
              <a:t>downtown</a:t>
            </a:r>
            <a:r>
              <a:rPr lang="pl-PL" sz="1800" dirty="0" smtClean="0">
                <a:latin typeface="Corbel" pitchFamily="34" charset="0"/>
              </a:rPr>
              <a:t> </a:t>
            </a:r>
            <a:r>
              <a:rPr lang="pl-PL" sz="1800" dirty="0" err="1" smtClean="0">
                <a:latin typeface="Corbel" pitchFamily="34" charset="0"/>
              </a:rPr>
              <a:t>Kiev</a:t>
            </a:r>
            <a:r>
              <a:rPr lang="pl-PL" sz="1800" dirty="0" smtClean="0">
                <a:latin typeface="Corbel" pitchFamily="34" charset="0"/>
              </a:rPr>
              <a:t>. </a:t>
            </a:r>
            <a:r>
              <a:rPr lang="pl-PL" sz="1800" dirty="0" err="1" smtClean="0">
                <a:latin typeface="Corbel" pitchFamily="34" charset="0"/>
              </a:rPr>
              <a:t>Ukrainians</a:t>
            </a:r>
            <a:r>
              <a:rPr lang="pl-PL" sz="1800" dirty="0" smtClean="0">
                <a:latin typeface="Corbel" pitchFamily="34" charset="0"/>
              </a:rPr>
              <a:t> </a:t>
            </a:r>
            <a:r>
              <a:rPr lang="pl-PL" sz="1800" dirty="0" err="1" smtClean="0">
                <a:latin typeface="Corbel" pitchFamily="34" charset="0"/>
              </a:rPr>
              <a:t>chased</a:t>
            </a:r>
            <a:r>
              <a:rPr lang="pl-PL" sz="1800" dirty="0" smtClean="0">
                <a:latin typeface="Corbel" pitchFamily="34" charset="0"/>
              </a:rPr>
              <a:t> </a:t>
            </a:r>
            <a:r>
              <a:rPr lang="pl-PL" sz="1800" dirty="0" err="1" smtClean="0">
                <a:latin typeface="Corbel" pitchFamily="34" charset="0"/>
              </a:rPr>
              <a:t>away</a:t>
            </a:r>
            <a:r>
              <a:rPr lang="pl-PL" sz="1800" dirty="0" smtClean="0">
                <a:latin typeface="Corbel" pitchFamily="34" charset="0"/>
              </a:rPr>
              <a:t> </a:t>
            </a:r>
            <a:r>
              <a:rPr lang="pl-PL" sz="1800" dirty="0" err="1" smtClean="0">
                <a:latin typeface="Corbel" pitchFamily="34" charset="0"/>
              </a:rPr>
              <a:t>Yanukovych</a:t>
            </a:r>
            <a:r>
              <a:rPr lang="pl-PL" sz="1800" dirty="0" smtClean="0">
                <a:latin typeface="Corbel" pitchFamily="34" charset="0"/>
              </a:rPr>
              <a:t>, </a:t>
            </a:r>
            <a:r>
              <a:rPr lang="pl-PL" sz="1800" dirty="0" err="1" smtClean="0">
                <a:latin typeface="Corbel" pitchFamily="34" charset="0"/>
              </a:rPr>
              <a:t>who</a:t>
            </a:r>
            <a:r>
              <a:rPr lang="pl-PL" sz="1800" dirty="0" smtClean="0">
                <a:latin typeface="Corbel" pitchFamily="34" charset="0"/>
              </a:rPr>
              <a:t> </a:t>
            </a:r>
            <a:r>
              <a:rPr lang="pl-PL" sz="1800" dirty="0" err="1" smtClean="0">
                <a:latin typeface="Corbel" pitchFamily="34" charset="0"/>
              </a:rPr>
              <a:t>fled</a:t>
            </a:r>
            <a:r>
              <a:rPr lang="pl-PL" sz="1800" dirty="0" smtClean="0">
                <a:latin typeface="Corbel" pitchFamily="34" charset="0"/>
              </a:rPr>
              <a:t> to Russia.</a:t>
            </a:r>
            <a:endParaRPr lang="pl-PL" sz="1800" kern="100" dirty="0">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smtClean="0">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effectLst/>
              <a:latin typeface="Corbel" pitchFamily="34" charset="0"/>
              <a:ea typeface="Calibri" panose="020F0502020204030204" pitchFamily="34" charset="0"/>
              <a:cs typeface="Arial" panose="020B0604020202020204" pitchFamily="34" charset="0"/>
            </a:endParaRPr>
          </a:p>
          <a:p>
            <a:pPr algn="ctr">
              <a:lnSpc>
                <a:spcPct val="107000"/>
              </a:lnSpc>
              <a:spcAft>
                <a:spcPts val="800"/>
              </a:spcAft>
            </a:pPr>
            <a:r>
              <a:rPr lang="en-US" sz="1800" dirty="0" smtClean="0">
                <a:solidFill>
                  <a:srgbClr val="FF0000"/>
                </a:solidFill>
                <a:latin typeface="Corbel" pitchFamily="34" charset="0"/>
              </a:rPr>
              <a:t>Russia decided to take revenge and seized Crimea and organized a separatist rebellion in eastern Ukraine!</a:t>
            </a:r>
            <a:endParaRPr lang="pl-PL" sz="1800" kern="100" dirty="0">
              <a:solidFill>
                <a:srgbClr val="FF0000"/>
              </a:solidFill>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effectLst/>
              <a:latin typeface="Corbel" pitchFamily="34" charset="0"/>
              <a:ea typeface="Calibri" panose="020F0502020204030204" pitchFamily="34" charset="0"/>
              <a:cs typeface="Arial" panose="020B0604020202020204" pitchFamily="34" charset="0"/>
            </a:endParaRPr>
          </a:p>
          <a:p>
            <a:pPr algn="ctr">
              <a:lnSpc>
                <a:spcPct val="107000"/>
              </a:lnSpc>
              <a:spcAft>
                <a:spcPts val="800"/>
              </a:spcAft>
            </a:pPr>
            <a:endParaRPr lang="pl-PL" sz="1800" b="1" kern="100" dirty="0">
              <a:solidFill>
                <a:srgbClr val="FF0000"/>
              </a:solidFill>
              <a:effectLst/>
              <a:latin typeface="Corbel" pitchFamily="34" charset="0"/>
              <a:ea typeface="Calibri" panose="020F0502020204030204"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435475" y="89600"/>
            <a:ext cx="7516200" cy="826712"/>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07000"/>
              </a:lnSpc>
              <a:spcAft>
                <a:spcPts val="800"/>
              </a:spcAft>
            </a:pPr>
            <a:r>
              <a:rPr lang="pl-PL" sz="2800" b="1" dirty="0" smtClean="0"/>
              <a:t>„</a:t>
            </a:r>
            <a:r>
              <a:rPr lang="pl-PL" sz="2800" b="1" dirty="0" err="1" smtClean="0"/>
              <a:t>Heavenly</a:t>
            </a:r>
            <a:r>
              <a:rPr lang="pl-PL" sz="2800" b="1" dirty="0" smtClean="0"/>
              <a:t> Sotnia”</a:t>
            </a:r>
            <a:endParaRPr lang="pl-PL" sz="2800" kern="100" dirty="0">
              <a:effectLst/>
              <a:latin typeface="+mj-lt"/>
              <a:ea typeface="Calibri" panose="020F0502020204030204" pitchFamily="34" charset="0"/>
              <a:cs typeface="Arial" panose="020B0604020202020204" pitchFamily="34" charset="0"/>
            </a:endParaRPr>
          </a:p>
        </p:txBody>
      </p:sp>
      <p:pic>
        <p:nvPicPr>
          <p:cNvPr id="5122" name="Picture 2" descr="Dziś Ukraina obchodzi Dzień Bohaterów Niebiańskiej Sotni">
            <a:extLst>
              <a:ext uri="{FF2B5EF4-FFF2-40B4-BE49-F238E27FC236}">
                <a16:creationId xmlns:a16="http://schemas.microsoft.com/office/drawing/2014/main" xmlns="" id="{AAB85155-82C5-E992-857F-65F5077C629A}"/>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893769" y="1940300"/>
            <a:ext cx="4100643" cy="2343225"/>
          </a:xfrm>
          <a:prstGeom prst="rect">
            <a:avLst/>
          </a:prstGeom>
          <a:noFill/>
          <a:extLst>
            <a:ext uri="{909E8E84-426E-40DD-AFC4-6F175D3DCCD1}">
              <a14:hiddenFill xmlns:a14="http://schemas.microsoft.com/office/drawing/2010/main" xmlns="">
                <a:solidFill>
                  <a:srgbClr val="FFFFFF"/>
                </a:solidFill>
              </a14:hiddenFill>
            </a:ext>
          </a:extLst>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1409552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88017" y="1235472"/>
            <a:ext cx="7516199" cy="3621504"/>
          </a:xfrm>
          <a:prstGeom prst="rect">
            <a:avLst/>
          </a:prstGeom>
          <a:noFill/>
        </p:spPr>
        <p:txBody>
          <a:bodyPr wrap="square" rtlCol="0">
            <a:spAutoFit/>
          </a:bodyPr>
          <a:lstStyle/>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Neither Ukraine nor any other country has given Russia any reason to fear for its security. </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Since the end of World War II in 1945. Russia has not been invaded by anyone, although it has done so repeatedly. </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The Russian-dominated USSR occupied, among others, Poland from 1945 to 1993, invaded Hungary in 1956 and Czechoslovakia in 1968, not to mention the invasion of Afghanistan and many other imperial-colonial aggressions.</a:t>
            </a:r>
            <a:endParaRPr lang="pl-PL" sz="1800" kern="100" dirty="0">
              <a:effectLst/>
              <a:latin typeface="Corbel" pitchFamily="34" charset="0"/>
              <a:ea typeface="Calibri" panose="020F0502020204030204"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435475" y="89600"/>
            <a:ext cx="7516200" cy="826712"/>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07000"/>
              </a:lnSpc>
              <a:spcAft>
                <a:spcPts val="800"/>
              </a:spcAft>
            </a:pPr>
            <a:r>
              <a:rPr lang="pl-PL" sz="2800" b="1" dirty="0" err="1" smtClean="0">
                <a:latin typeface="Corbel" pitchFamily="34" charset="0"/>
              </a:rPr>
              <a:t>Russia's</a:t>
            </a:r>
            <a:r>
              <a:rPr lang="pl-PL" sz="2800" b="1" dirty="0" smtClean="0">
                <a:latin typeface="Corbel" pitchFamily="34" charset="0"/>
              </a:rPr>
              <a:t> security </a:t>
            </a:r>
            <a:r>
              <a:rPr lang="pl-PL" sz="2800" b="1" dirty="0" err="1" smtClean="0">
                <a:latin typeface="Corbel" pitchFamily="34" charset="0"/>
              </a:rPr>
              <a:t>threatened</a:t>
            </a:r>
            <a:r>
              <a:rPr lang="pl-PL" sz="2800" b="1" dirty="0" smtClean="0">
                <a:latin typeface="Corbel" pitchFamily="34" charset="0"/>
              </a:rPr>
              <a:t>?</a:t>
            </a:r>
            <a:endParaRPr lang="pl-PL" sz="2800" b="1" kern="100" dirty="0">
              <a:effectLst/>
              <a:latin typeface="Corbel" pitchFamily="34" charset="0"/>
              <a:ea typeface="Calibri" panose="020F0502020204030204" pitchFamily="34" charset="0"/>
              <a:cs typeface="Arial" panose="020B0604020202020204"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3025536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The Conquest of Ukraine and the History of Russian Imperialism - New  Politics">
            <a:extLst>
              <a:ext uri="{FF2B5EF4-FFF2-40B4-BE49-F238E27FC236}">
                <a16:creationId xmlns:a16="http://schemas.microsoft.com/office/drawing/2014/main" xmlns="" id="{F72F4990-5CCB-D95F-9A3B-BECF28A797EB}"/>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54893" y="0"/>
            <a:ext cx="7034213" cy="51435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45271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88017" y="1235472"/>
            <a:ext cx="7516199" cy="3681136"/>
          </a:xfrm>
          <a:prstGeom prst="rect">
            <a:avLst/>
          </a:prstGeom>
          <a:noFill/>
        </p:spPr>
        <p:txBody>
          <a:bodyPr wrap="square" rtlCol="0">
            <a:spAutoFit/>
          </a:bodyPr>
          <a:lstStyle/>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Russia has conquered and oppressed other nations throughout its history</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Central Europe, including Poland and Ukraine, was occupied by Russia for a long time</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Despite the many wrongs suffered, the countries that liberated themselves from Russia's yoke wanted to have good, partnership relations with Russia but Russia was not interested in doing so</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Russia's non-Russian territories such as </a:t>
            </a:r>
            <a:r>
              <a:rPr lang="en-US" sz="1800" dirty="0" err="1" smtClean="0">
                <a:latin typeface="Corbel" pitchFamily="34" charset="0"/>
              </a:rPr>
              <a:t>Buryatia</a:t>
            </a:r>
            <a:r>
              <a:rPr lang="en-US" sz="1800" dirty="0" smtClean="0">
                <a:latin typeface="Corbel" pitchFamily="34" charset="0"/>
              </a:rPr>
              <a:t>, Chechnya, </a:t>
            </a:r>
            <a:r>
              <a:rPr lang="en-US" sz="1800" dirty="0" err="1" smtClean="0">
                <a:latin typeface="Corbel" pitchFamily="34" charset="0"/>
              </a:rPr>
              <a:t>Tatarstan</a:t>
            </a:r>
            <a:r>
              <a:rPr lang="en-US" sz="1800" dirty="0" smtClean="0">
                <a:latin typeface="Corbel" pitchFamily="34" charset="0"/>
              </a:rPr>
              <a:t>, </a:t>
            </a:r>
            <a:r>
              <a:rPr lang="en-US" sz="1800" dirty="0" err="1" smtClean="0">
                <a:latin typeface="Corbel" pitchFamily="34" charset="0"/>
              </a:rPr>
              <a:t>Kalmykia</a:t>
            </a:r>
            <a:r>
              <a:rPr lang="en-US" sz="1800" dirty="0" smtClean="0">
                <a:latin typeface="Corbel" pitchFamily="34" charset="0"/>
              </a:rPr>
              <a:t> are Russian colonies</a:t>
            </a: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435475" y="89600"/>
            <a:ext cx="7516200" cy="826712"/>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07000"/>
              </a:lnSpc>
              <a:spcAft>
                <a:spcPts val="800"/>
              </a:spcAft>
            </a:pPr>
            <a:r>
              <a:rPr lang="pt-BR" sz="2800" b="1" dirty="0" smtClean="0">
                <a:latin typeface="Corbel" pitchFamily="34" charset="0"/>
              </a:rPr>
              <a:t>Russia as a colonial empire</a:t>
            </a:r>
            <a:endParaRPr lang="pl-PL" sz="2800" b="1" kern="100" dirty="0">
              <a:effectLst/>
              <a:latin typeface="Corbel" pitchFamily="34" charset="0"/>
              <a:ea typeface="Calibri" panose="020F0502020204030204" pitchFamily="34" charset="0"/>
              <a:cs typeface="Arial" panose="020B0604020202020204"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406028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r/war - Russian soldier drag Chechen POWs to death during the first Chechen war.">
            <a:extLst>
              <a:ext uri="{FF2B5EF4-FFF2-40B4-BE49-F238E27FC236}">
                <a16:creationId xmlns:a16="http://schemas.microsoft.com/office/drawing/2014/main" xmlns="" id="{BC023CC1-DC95-210E-ECE2-FDB474C694ED}"/>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51434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12362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88017" y="1470991"/>
            <a:ext cx="7516199" cy="3616375"/>
          </a:xfrm>
          <a:prstGeom prst="rect">
            <a:avLst/>
          </a:prstGeom>
          <a:noFill/>
        </p:spPr>
        <p:txBody>
          <a:bodyPr wrap="square" rtlCol="0">
            <a:spAutoFit/>
          </a:bodyPr>
          <a:lstStyle/>
          <a:p>
            <a:pPr marL="285750" indent="-285750" algn="just">
              <a:lnSpc>
                <a:spcPct val="150000"/>
              </a:lnSpc>
              <a:spcAft>
                <a:spcPts val="800"/>
              </a:spcAft>
              <a:buFont typeface="Arial" panose="020B0604020202020204" pitchFamily="34" charset="0"/>
              <a:buChar char="•"/>
              <a:tabLst>
                <a:tab pos="4442460" algn="l"/>
              </a:tabLst>
            </a:pPr>
            <a:r>
              <a:rPr lang="en-US" sz="1800" dirty="0" smtClean="0">
                <a:latin typeface="Corbel" pitchFamily="34" charset="0"/>
              </a:rPr>
              <a:t>Conquest of the Crimea in the 18th century.</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tabLst>
                <a:tab pos="4442460" algn="l"/>
              </a:tabLst>
            </a:pPr>
            <a:r>
              <a:rPr lang="en-US" sz="1800" dirty="0" smtClean="0">
                <a:latin typeface="Corbel" pitchFamily="34" charset="0"/>
              </a:rPr>
              <a:t>The conquest of the Caucasus in the 19th century.</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tabLst>
                <a:tab pos="4442460" algn="l"/>
              </a:tabLst>
            </a:pPr>
            <a:r>
              <a:rPr lang="en-US" sz="1800" dirty="0" smtClean="0">
                <a:latin typeface="Corbel" pitchFamily="34" charset="0"/>
              </a:rPr>
              <a:t>The war in Chechnya in the 20th century.</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tabLst>
                <a:tab pos="4442460" algn="l"/>
              </a:tabLst>
            </a:pPr>
            <a:r>
              <a:rPr lang="en-US" sz="1800" dirty="0" smtClean="0">
                <a:latin typeface="Corbel" pitchFamily="34" charset="0"/>
              </a:rPr>
              <a:t>The invasion of Georgia in the 21st century.</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tabLst>
                <a:tab pos="4442460" algn="l"/>
              </a:tabLst>
            </a:pPr>
            <a:r>
              <a:rPr lang="en-US" sz="1800" dirty="0" smtClean="0">
                <a:latin typeface="Corbel" pitchFamily="34" charset="0"/>
              </a:rPr>
              <a:t>Persecution of Muslims in Russia - there are barely 4 legal mosques in</a:t>
            </a:r>
            <a:r>
              <a:rPr lang="pl-PL" sz="1800" dirty="0" smtClean="0">
                <a:latin typeface="Corbel" pitchFamily="34" charset="0"/>
              </a:rPr>
              <a:t> </a:t>
            </a:r>
            <a:r>
              <a:rPr lang="en-US" sz="1800" dirty="0" smtClean="0">
                <a:latin typeface="Corbel" pitchFamily="34" charset="0"/>
              </a:rPr>
              <a:t>Moscow out of 2.5 million Muslims</a:t>
            </a:r>
          </a:p>
          <a:p>
            <a:pPr marL="285750" indent="-285750" algn="just">
              <a:lnSpc>
                <a:spcPct val="150000"/>
              </a:lnSpc>
              <a:spcAft>
                <a:spcPts val="800"/>
              </a:spcAft>
              <a:buFont typeface="Arial" panose="020B0604020202020204" pitchFamily="34" charset="0"/>
              <a:buChar char="•"/>
              <a:tabLst>
                <a:tab pos="4442460" algn="l"/>
              </a:tabLst>
            </a:pPr>
            <a:endParaRPr lang="pl-PL" sz="1800" kern="100" dirty="0">
              <a:latin typeface="Corbel" pitchFamily="34" charset="0"/>
              <a:ea typeface="Calibri" panose="020F0502020204030204"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428548" y="124692"/>
            <a:ext cx="7516200" cy="1114424"/>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r>
              <a:rPr lang="en-US" sz="2800" b="1" dirty="0" smtClean="0">
                <a:latin typeface="Corbel" pitchFamily="34" charset="0"/>
              </a:rPr>
              <a:t>Russia as a colonial empire </a:t>
            </a:r>
          </a:p>
          <a:p>
            <a:pPr algn="ctr"/>
            <a:r>
              <a:rPr lang="en-US" sz="2800" b="1" dirty="0" smtClean="0">
                <a:latin typeface="Corbel" pitchFamily="34" charset="0"/>
              </a:rPr>
              <a:t>( battles with Muslims)</a:t>
            </a:r>
            <a:endParaRPr lang="en-US" sz="2800" b="1" dirty="0">
              <a:latin typeface="Corbel"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3044860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Iran opposes US intervention in Iraq, says Ayatollah Ali Khamenei | Iraq |  The Guardian">
            <a:extLst>
              <a:ext uri="{FF2B5EF4-FFF2-40B4-BE49-F238E27FC236}">
                <a16:creationId xmlns:a16="http://schemas.microsoft.com/office/drawing/2014/main" xmlns="" id="{69360BDB-F4DC-6451-713F-5E4684CA33AB}"/>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1441" y="-1"/>
            <a:ext cx="4257678" cy="2554607"/>
          </a:xfrm>
          <a:prstGeom prst="rect">
            <a:avLst/>
          </a:prstGeom>
          <a:noFill/>
          <a:extLst>
            <a:ext uri="{909E8E84-426E-40DD-AFC4-6F175D3DCCD1}">
              <a14:hiddenFill xmlns:a14="http://schemas.microsoft.com/office/drawing/2010/main" xmlns="">
                <a:solidFill>
                  <a:srgbClr val="FFFFFF"/>
                </a:solidFill>
              </a14:hiddenFill>
            </a:ext>
          </a:extLst>
        </p:spPr>
      </p:pic>
      <p:pic>
        <p:nvPicPr>
          <p:cNvPr id="8198" name="Picture 6" descr="Saddam Hussein - Death, Policies &amp; Family">
            <a:extLst>
              <a:ext uri="{FF2B5EF4-FFF2-40B4-BE49-F238E27FC236}">
                <a16:creationId xmlns:a16="http://schemas.microsoft.com/office/drawing/2014/main" xmlns="" id="{0A50C56E-B1CA-1A71-6969-1FFF15956E7D}"/>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20475" y="0"/>
            <a:ext cx="4052888" cy="4052888"/>
          </a:xfrm>
          <a:prstGeom prst="rect">
            <a:avLst/>
          </a:prstGeom>
          <a:noFill/>
          <a:extLst>
            <a:ext uri="{909E8E84-426E-40DD-AFC4-6F175D3DCCD1}">
              <a14:hiddenFill xmlns:a14="http://schemas.microsoft.com/office/drawing/2010/main" xmlns="">
                <a:solidFill>
                  <a:srgbClr val="FFFFFF"/>
                </a:solidFill>
              </a14:hiddenFill>
            </a:ext>
          </a:extLst>
        </p:spPr>
      </p:pic>
      <p:pic>
        <p:nvPicPr>
          <p:cNvPr id="8200" name="Picture 8" descr="Zamiast na COP28 Putin jedzie rozmawiać z Arabią Saudyjską i Zjednoczonymi  Emiratami Arabskimi. &quot;Tam go nie aresztują&quot;">
            <a:extLst>
              <a:ext uri="{FF2B5EF4-FFF2-40B4-BE49-F238E27FC236}">
                <a16:creationId xmlns:a16="http://schemas.microsoft.com/office/drawing/2014/main" xmlns="" id="{721D0FE7-A5E3-9013-4ED5-1F308E47F8CC}"/>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826811" y="2121692"/>
            <a:ext cx="4593431" cy="306228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9268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88017" y="1470991"/>
            <a:ext cx="7516199" cy="2375009"/>
          </a:xfrm>
          <a:prstGeom prst="rect">
            <a:avLst/>
          </a:prstGeom>
          <a:noFill/>
        </p:spPr>
        <p:txBody>
          <a:bodyPr wrap="square" rtlCol="0">
            <a:spAutoFit/>
          </a:bodyPr>
          <a:lstStyle/>
          <a:p>
            <a:pPr marL="285750" indent="-285750" algn="just">
              <a:lnSpc>
                <a:spcPct val="150000"/>
              </a:lnSpc>
              <a:spcAft>
                <a:spcPts val="800"/>
              </a:spcAft>
              <a:buFont typeface="Arial" panose="020B0604020202020204" pitchFamily="34" charset="0"/>
              <a:buChar char="•"/>
              <a:tabLst>
                <a:tab pos="4442460" algn="l"/>
              </a:tabLst>
            </a:pPr>
            <a:r>
              <a:rPr lang="en-US" sz="1800" dirty="0" smtClean="0">
                <a:latin typeface="Corbel" pitchFamily="34" charset="0"/>
              </a:rPr>
              <a:t>Russia has a long tradition of supporting bloody dictators.</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tabLst>
                <a:tab pos="4442460" algn="l"/>
              </a:tabLst>
            </a:pPr>
            <a:r>
              <a:rPr lang="en-US" sz="1800" dirty="0" smtClean="0">
                <a:latin typeface="Corbel" pitchFamily="34" charset="0"/>
              </a:rPr>
              <a:t>It supported Saddam Hussein to the end, and today uses Iranian drones against Ukrainians. </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tabLst>
                <a:tab pos="4442460" algn="l"/>
              </a:tabLst>
            </a:pPr>
            <a:r>
              <a:rPr lang="en-US" sz="1800" dirty="0" smtClean="0">
                <a:latin typeface="Corbel" pitchFamily="34" charset="0"/>
              </a:rPr>
              <a:t>Putin compared its invasion of Ukraine to the U.S. invasion of Iraq, thus admitting that it is illegal.</a:t>
            </a:r>
            <a:endParaRPr lang="en-US" sz="1800" dirty="0">
              <a:latin typeface="Corbel"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442403" y="180110"/>
            <a:ext cx="7516200" cy="1114424"/>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r>
              <a:rPr lang="en-US" sz="2800" b="1" dirty="0" smtClean="0">
                <a:latin typeface="Corbel" pitchFamily="34" charset="0"/>
              </a:rPr>
              <a:t>Russia as a colonial empire </a:t>
            </a: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1318267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88017" y="1470991"/>
            <a:ext cx="7516199" cy="1709571"/>
          </a:xfrm>
          <a:prstGeom prst="rect">
            <a:avLst/>
          </a:prstGeom>
          <a:noFill/>
        </p:spPr>
        <p:txBody>
          <a:bodyPr wrap="square" rtlCol="0">
            <a:spAutoFit/>
          </a:bodyPr>
          <a:lstStyle/>
          <a:p>
            <a:pPr algn="just">
              <a:lnSpc>
                <a:spcPct val="150000"/>
              </a:lnSpc>
              <a:spcAft>
                <a:spcPts val="800"/>
              </a:spcAft>
              <a:tabLst>
                <a:tab pos="4442460" algn="l"/>
              </a:tabLst>
            </a:pPr>
            <a:r>
              <a:rPr lang="en-US" sz="1800" dirty="0" smtClean="0">
                <a:latin typeface="Corbel" pitchFamily="34" charset="0"/>
              </a:rPr>
              <a:t>In the referendum held at the time, 90% of voters voted for independence, with a turnout of 84%. In Ukraine's now Russian-occupied regions, 84% in </a:t>
            </a:r>
            <a:r>
              <a:rPr lang="en-US" sz="1800" dirty="0" err="1" smtClean="0">
                <a:latin typeface="Corbel" pitchFamily="34" charset="0"/>
              </a:rPr>
              <a:t>Luhansk</a:t>
            </a:r>
            <a:r>
              <a:rPr lang="en-US" sz="1800" dirty="0" smtClean="0">
                <a:latin typeface="Corbel" pitchFamily="34" charset="0"/>
              </a:rPr>
              <a:t> region, 77% in Donetsk region, 90% in Kherson region and 54% in Crimea voted for independence.</a:t>
            </a:r>
            <a:endParaRPr lang="pl-PL" sz="1800" kern="100" dirty="0">
              <a:effectLst/>
              <a:latin typeface="Corbel" pitchFamily="34" charset="0"/>
              <a:ea typeface="Calibri" panose="020F0502020204030204"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435475" y="90056"/>
            <a:ext cx="7516200" cy="1114424"/>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50000"/>
              </a:lnSpc>
              <a:spcAft>
                <a:spcPts val="800"/>
              </a:spcAft>
              <a:tabLst>
                <a:tab pos="4442460" algn="l"/>
              </a:tabLst>
            </a:pPr>
            <a:r>
              <a:rPr lang="pl-PL" sz="2800" b="1" dirty="0" err="1" smtClean="0">
                <a:latin typeface="Corbel" pitchFamily="34" charset="0"/>
              </a:rPr>
              <a:t>Ukrainians</a:t>
            </a:r>
            <a:r>
              <a:rPr lang="pl-PL" sz="2800" b="1" dirty="0" smtClean="0">
                <a:latin typeface="Corbel" pitchFamily="34" charset="0"/>
              </a:rPr>
              <a:t> and </a:t>
            </a:r>
            <a:r>
              <a:rPr lang="pl-PL" sz="2800" b="1" dirty="0" err="1" smtClean="0">
                <a:latin typeface="Corbel" pitchFamily="34" charset="0"/>
              </a:rPr>
              <a:t>independence</a:t>
            </a:r>
            <a:endParaRPr lang="pl-PL" sz="2800" b="1" kern="100" dirty="0">
              <a:effectLst/>
              <a:latin typeface="Corbel" pitchFamily="34" charset="0"/>
              <a:ea typeface="Calibri" panose="020F0502020204030204" pitchFamily="34" charset="0"/>
              <a:cs typeface="Arial" panose="020B0604020202020204"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563819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Ukraine_LeftAffixedMaps_3">
            <a:extLst>
              <a:ext uri="{FF2B5EF4-FFF2-40B4-BE49-F238E27FC236}">
                <a16:creationId xmlns:a16="http://schemas.microsoft.com/office/drawing/2014/main" xmlns="" id="{71790263-A39D-E11D-51ED-EF340A3E4D22}"/>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17613" y="0"/>
            <a:ext cx="6707187" cy="51435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06302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88017" y="1470991"/>
            <a:ext cx="7516199" cy="3159711"/>
          </a:xfrm>
          <a:prstGeom prst="rect">
            <a:avLst/>
          </a:prstGeom>
          <a:noFill/>
        </p:spPr>
        <p:txBody>
          <a:bodyPr wrap="square" rtlCol="0">
            <a:spAutoFit/>
          </a:bodyPr>
          <a:lstStyle/>
          <a:p>
            <a:pPr marL="285750" indent="-285750" algn="just">
              <a:lnSpc>
                <a:spcPct val="150000"/>
              </a:lnSpc>
              <a:spcAft>
                <a:spcPts val="800"/>
              </a:spcAft>
              <a:buFont typeface="Arial" panose="020B0604020202020204" pitchFamily="34" charset="0"/>
              <a:buChar char="•"/>
              <a:tabLst>
                <a:tab pos="891540" algn="l"/>
              </a:tabLst>
            </a:pPr>
            <a:r>
              <a:rPr lang="en-US" sz="1800" dirty="0" smtClean="0">
                <a:latin typeface="Corbel" pitchFamily="34" charset="0"/>
              </a:rPr>
              <a:t>Russia invaded Ukraine back in 2014 and has been at war ever since. </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tabLst>
                <a:tab pos="891540" algn="l"/>
              </a:tabLst>
            </a:pPr>
            <a:r>
              <a:rPr lang="en-US" sz="1800" dirty="0" smtClean="0">
                <a:latin typeface="Corbel" pitchFamily="34" charset="0"/>
              </a:rPr>
              <a:t>February 24, 2022. Russia launched a full-scale invasion of Ukraine.</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tabLst>
                <a:tab pos="891540" algn="l"/>
              </a:tabLst>
            </a:pPr>
            <a:r>
              <a:rPr lang="en-US" sz="1800" dirty="0" smtClean="0">
                <a:latin typeface="Corbel" pitchFamily="34" charset="0"/>
              </a:rPr>
              <a:t>Ukraine has no territorial claims to Russian territory and does not want to change Russia's power and interfere in its internal affairs. </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tabLst>
                <a:tab pos="891540" algn="l"/>
              </a:tabLst>
            </a:pPr>
            <a:r>
              <a:rPr lang="en-US" sz="1800" dirty="0" smtClean="0">
                <a:latin typeface="Corbel" pitchFamily="34" charset="0"/>
              </a:rPr>
              <a:t>Meanwhile, Russia has usurped such a right over Ukraine.</a:t>
            </a:r>
            <a:endParaRPr lang="pl-PL" sz="1800" kern="100" dirty="0" smtClean="0">
              <a:latin typeface="Corbel" pitchFamily="34" charset="0"/>
              <a:ea typeface="Calibri" panose="020F0502020204030204" pitchFamily="34" charset="0"/>
              <a:cs typeface="Arial" panose="020B0604020202020204" pitchFamily="34" charset="0"/>
            </a:endParaRPr>
          </a:p>
          <a:p>
            <a:pPr algn="ctr">
              <a:lnSpc>
                <a:spcPct val="150000"/>
              </a:lnSpc>
              <a:spcAft>
                <a:spcPts val="800"/>
              </a:spcAft>
              <a:tabLst>
                <a:tab pos="891540" algn="l"/>
              </a:tabLst>
            </a:pPr>
            <a:r>
              <a:rPr lang="pl-PL" sz="2800" dirty="0" smtClean="0">
                <a:solidFill>
                  <a:srgbClr val="FF0000"/>
                </a:solidFill>
                <a:latin typeface="Corbel" pitchFamily="34" charset="0"/>
              </a:rPr>
              <a:t>By </a:t>
            </a:r>
            <a:r>
              <a:rPr lang="pl-PL" sz="2800" dirty="0" err="1" smtClean="0">
                <a:solidFill>
                  <a:srgbClr val="FF0000"/>
                </a:solidFill>
                <a:latin typeface="Corbel" pitchFamily="34" charset="0"/>
              </a:rPr>
              <a:t>what</a:t>
            </a:r>
            <a:r>
              <a:rPr lang="pl-PL" sz="2800" dirty="0" smtClean="0">
                <a:solidFill>
                  <a:srgbClr val="FF0000"/>
                </a:solidFill>
                <a:latin typeface="Corbel" pitchFamily="34" charset="0"/>
              </a:rPr>
              <a:t> </a:t>
            </a:r>
            <a:r>
              <a:rPr lang="pl-PL" sz="2800" dirty="0" err="1" smtClean="0">
                <a:solidFill>
                  <a:srgbClr val="FF0000"/>
                </a:solidFill>
                <a:latin typeface="Corbel" pitchFamily="34" charset="0"/>
              </a:rPr>
              <a:t>right</a:t>
            </a:r>
            <a:r>
              <a:rPr lang="pl-PL" sz="2800" dirty="0" smtClean="0">
                <a:solidFill>
                  <a:srgbClr val="FF0000"/>
                </a:solidFill>
                <a:latin typeface="Corbel" pitchFamily="34" charset="0"/>
              </a:rPr>
              <a:t>?</a:t>
            </a:r>
            <a:endParaRPr lang="pl-PL" sz="2800" b="1" kern="100" dirty="0">
              <a:solidFill>
                <a:srgbClr val="FF0000"/>
              </a:solidFill>
              <a:effectLst/>
              <a:latin typeface="Corbel" pitchFamily="34" charset="0"/>
              <a:ea typeface="Calibri" panose="020F0502020204030204"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442403" y="110836"/>
            <a:ext cx="7516200" cy="1285461"/>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r>
              <a:rPr lang="en-US" sz="2800" b="1" dirty="0" smtClean="0">
                <a:latin typeface="Corbel" pitchFamily="34" charset="0"/>
              </a:rPr>
              <a:t>From hybrid warfare to invasion -. </a:t>
            </a:r>
          </a:p>
          <a:p>
            <a:pPr algn="ctr"/>
            <a:r>
              <a:rPr lang="en-US" sz="2800" b="1" dirty="0" smtClean="0">
                <a:latin typeface="Corbel" pitchFamily="34" charset="0"/>
              </a:rPr>
              <a:t>- basic facts</a:t>
            </a:r>
            <a:endParaRPr lang="en-US" sz="2800" b="1" dirty="0">
              <a:latin typeface="Corbel"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4203854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88017" y="1470991"/>
            <a:ext cx="7516199" cy="3483005"/>
          </a:xfrm>
          <a:prstGeom prst="rect">
            <a:avLst/>
          </a:prstGeom>
          <a:noFill/>
        </p:spPr>
        <p:txBody>
          <a:bodyPr wrap="square" rtlCol="0">
            <a:spAutoFit/>
          </a:bodyPr>
          <a:lstStyle/>
          <a:p>
            <a:pPr algn="just">
              <a:lnSpc>
                <a:spcPct val="150000"/>
              </a:lnSpc>
              <a:spcAft>
                <a:spcPts val="800"/>
              </a:spcAft>
              <a:tabLst>
                <a:tab pos="891540" algn="l"/>
              </a:tabLst>
            </a:pPr>
            <a:r>
              <a:rPr lang="en-US" sz="1800" dirty="0" smtClean="0">
                <a:latin typeface="Corbel" pitchFamily="34" charset="0"/>
              </a:rPr>
              <a:t>The invasion has been accompanied by Russian propaganda lies from the beginning:</a:t>
            </a:r>
            <a:endParaRPr lang="pl-PL" sz="1800" dirty="0" smtClean="0">
              <a:latin typeface="Corbel" pitchFamily="34" charset="0"/>
            </a:endParaRPr>
          </a:p>
          <a:p>
            <a:pPr algn="just">
              <a:lnSpc>
                <a:spcPct val="150000"/>
              </a:lnSpc>
              <a:spcAft>
                <a:spcPts val="800"/>
              </a:spcAft>
              <a:tabLst>
                <a:tab pos="891540" algn="l"/>
              </a:tabLst>
            </a:pPr>
            <a:endParaRPr lang="pl-PL" sz="1800" dirty="0" smtClean="0">
              <a:latin typeface="Corbel" pitchFamily="34" charset="0"/>
            </a:endParaRPr>
          </a:p>
          <a:p>
            <a:pPr>
              <a:buFont typeface="Arial" pitchFamily="34" charset="0"/>
              <a:buChar char="•"/>
            </a:pPr>
            <a:r>
              <a:rPr lang="pl-PL" sz="1800" kern="100" dirty="0" smtClean="0">
                <a:effectLst/>
                <a:latin typeface="Corbel" pitchFamily="34" charset="0"/>
                <a:ea typeface="Calibri" panose="020F0502020204030204" pitchFamily="34" charset="0"/>
                <a:cs typeface="Calibri" panose="020F0502020204030204" pitchFamily="34" charset="0"/>
              </a:rPr>
              <a:t> </a:t>
            </a:r>
            <a:r>
              <a:rPr lang="en-US" sz="1800" dirty="0" smtClean="0">
                <a:latin typeface="Corbel" pitchFamily="34" charset="0"/>
              </a:rPr>
              <a:t>Russia claims it is defending itself but it has not been invaded by anyone.</a:t>
            </a:r>
            <a:endParaRPr lang="pl-PL" sz="1800" dirty="0" smtClean="0">
              <a:latin typeface="Corbel" pitchFamily="34" charset="0"/>
            </a:endParaRPr>
          </a:p>
          <a:p>
            <a:pPr>
              <a:buFont typeface="Arial" pitchFamily="34" charset="0"/>
              <a:buChar char="•"/>
            </a:pPr>
            <a:endParaRPr lang="en-US" sz="1800" dirty="0" smtClean="0">
              <a:latin typeface="Corbel" pitchFamily="34" charset="0"/>
            </a:endParaRPr>
          </a:p>
          <a:p>
            <a:pPr>
              <a:buFont typeface="Arial" pitchFamily="34" charset="0"/>
              <a:buChar char="•"/>
            </a:pPr>
            <a:r>
              <a:rPr lang="en-US" sz="1800" dirty="0" smtClean="0">
                <a:latin typeface="Corbel" pitchFamily="34" charset="0"/>
              </a:rPr>
              <a:t>Russia claims it is fighting not Ukrainians but a "regime" but this "regime" </a:t>
            </a:r>
            <a:endParaRPr lang="pl-PL" sz="1800" dirty="0" smtClean="0">
              <a:latin typeface="Corbel" pitchFamily="34" charset="0"/>
            </a:endParaRPr>
          </a:p>
          <a:p>
            <a:r>
              <a:rPr lang="en-US" sz="1800" dirty="0" smtClean="0">
                <a:latin typeface="Corbel" pitchFamily="34" charset="0"/>
              </a:rPr>
              <a:t>was elected by Ukrainians in democratic elections and enjoys its support.</a:t>
            </a:r>
            <a:endParaRPr lang="pl-PL" sz="1800" dirty="0" smtClean="0">
              <a:latin typeface="Corbel" pitchFamily="34" charset="0"/>
            </a:endParaRPr>
          </a:p>
          <a:p>
            <a:endParaRPr lang="en-US" sz="1800" dirty="0" smtClean="0">
              <a:latin typeface="Corbel" pitchFamily="34" charset="0"/>
            </a:endParaRPr>
          </a:p>
          <a:p>
            <a:pPr>
              <a:buFont typeface="Arial" pitchFamily="34" charset="0"/>
              <a:buChar char="•"/>
            </a:pPr>
            <a:r>
              <a:rPr lang="en-US" sz="1800" dirty="0" smtClean="0">
                <a:latin typeface="Corbel" pitchFamily="34" charset="0"/>
              </a:rPr>
              <a:t>Russia claims that Ukraine never existed but this Ukraine existed before there was even a Russia.</a:t>
            </a:r>
            <a:endParaRPr lang="en-US" sz="1800" dirty="0">
              <a:latin typeface="Corbel"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435475" y="138546"/>
            <a:ext cx="7516200" cy="1035844"/>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50000"/>
              </a:lnSpc>
              <a:spcAft>
                <a:spcPts val="800"/>
              </a:spcAft>
              <a:tabLst>
                <a:tab pos="891540" algn="l"/>
              </a:tabLst>
            </a:pPr>
            <a:r>
              <a:rPr lang="pl-PL" sz="2800" b="1" dirty="0" err="1" smtClean="0">
                <a:latin typeface="Corbel" pitchFamily="34" charset="0"/>
              </a:rPr>
              <a:t>Russian</a:t>
            </a:r>
            <a:r>
              <a:rPr lang="pl-PL" sz="2800" b="1" dirty="0" smtClean="0">
                <a:latin typeface="Corbel" pitchFamily="34" charset="0"/>
              </a:rPr>
              <a:t> </a:t>
            </a:r>
            <a:r>
              <a:rPr lang="pl-PL" sz="2800" b="1" dirty="0" err="1" smtClean="0">
                <a:latin typeface="Corbel" pitchFamily="34" charset="0"/>
              </a:rPr>
              <a:t>lies</a:t>
            </a:r>
            <a:endParaRPr lang="pl-PL" sz="2800" b="1" kern="100" dirty="0">
              <a:effectLst/>
              <a:latin typeface="Corbel" pitchFamily="34" charset="0"/>
              <a:ea typeface="Calibri" panose="020F0502020204030204" pitchFamily="34" charset="0"/>
              <a:cs typeface="Arial" panose="020B0604020202020204"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999098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Fot. arch.">
            <a:extLst>
              <a:ext uri="{FF2B5EF4-FFF2-40B4-BE49-F238E27FC236}">
                <a16:creationId xmlns:a16="http://schemas.microsoft.com/office/drawing/2014/main" xmlns="" id="{0D19CBF5-C5D8-FE09-9D01-CA154ACD0740}"/>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062961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88017" y="1282606"/>
            <a:ext cx="7516199" cy="3578544"/>
          </a:xfrm>
          <a:prstGeom prst="rect">
            <a:avLst/>
          </a:prstGeom>
          <a:noFill/>
        </p:spPr>
        <p:txBody>
          <a:bodyPr wrap="square" rtlCol="0">
            <a:spAutoFit/>
          </a:bodyPr>
          <a:lstStyle/>
          <a:p>
            <a:pPr marL="285750" indent="-285750" algn="just">
              <a:lnSpc>
                <a:spcPct val="150000"/>
              </a:lnSpc>
              <a:spcAft>
                <a:spcPts val="800"/>
              </a:spcAft>
              <a:buFont typeface="Arial" panose="020B0604020202020204" pitchFamily="34" charset="0"/>
              <a:buChar char="•"/>
              <a:tabLst>
                <a:tab pos="891540" algn="l"/>
              </a:tabLst>
            </a:pPr>
            <a:r>
              <a:rPr lang="en-US" sz="1800" dirty="0" smtClean="0">
                <a:latin typeface="Corbel" pitchFamily="34" charset="0"/>
              </a:rPr>
              <a:t>Russia cynically exploits the negative historical experience of the Middle East and seeks to prey on resentments directed against former European colonial powers and the US.</a:t>
            </a:r>
            <a:endParaRPr lang="pl-PL" sz="1800" kern="100" dirty="0">
              <a:latin typeface="Corbel" pitchFamily="34" charset="0"/>
              <a:ea typeface="Calibri" panose="020F0502020204030204" pitchFamily="34" charset="0"/>
              <a:cs typeface="Arial" panose="020B0604020202020204" pitchFamily="34" charset="0"/>
            </a:endParaRPr>
          </a:p>
          <a:p>
            <a:pPr marL="285750" indent="-285750" algn="just">
              <a:lnSpc>
                <a:spcPct val="150000"/>
              </a:lnSpc>
              <a:spcAft>
                <a:spcPts val="800"/>
              </a:spcAft>
              <a:buFont typeface="Arial" panose="020B0604020202020204" pitchFamily="34" charset="0"/>
              <a:buChar char="•"/>
              <a:tabLst>
                <a:tab pos="891540" algn="l"/>
              </a:tabLst>
            </a:pPr>
            <a:r>
              <a:rPr lang="en-US" sz="1800" dirty="0" smtClean="0">
                <a:latin typeface="Corbel" pitchFamily="34" charset="0"/>
              </a:rPr>
              <a:t>Being a partitioned empire, it tries to present itself as an anti-imperial force.</a:t>
            </a:r>
            <a:endParaRPr lang="pl-PL" sz="1800" kern="100" dirty="0">
              <a:latin typeface="Corbel" pitchFamily="34" charset="0"/>
              <a:ea typeface="Calibri" panose="020F0502020204030204" pitchFamily="34" charset="0"/>
              <a:cs typeface="Arial" panose="020B0604020202020204" pitchFamily="34" charset="0"/>
            </a:endParaRPr>
          </a:p>
          <a:p>
            <a:pPr marL="285750" indent="-285750" algn="just">
              <a:lnSpc>
                <a:spcPct val="150000"/>
              </a:lnSpc>
              <a:spcAft>
                <a:spcPts val="800"/>
              </a:spcAft>
              <a:buFont typeface="Arial" panose="020B0604020202020204" pitchFamily="34" charset="0"/>
              <a:buChar char="•"/>
              <a:tabLst>
                <a:tab pos="891540" algn="l"/>
              </a:tabLst>
            </a:pPr>
            <a:r>
              <a:rPr lang="en-US" sz="1800" dirty="0" smtClean="0">
                <a:latin typeface="Corbel" pitchFamily="34" charset="0"/>
              </a:rPr>
              <a:t>Russia says Ukrainians are "brothers," and it once said the same about Poles. But no superpower can command another nation to love it and consider it a friend or brother, threatening otherwise with murder.</a:t>
            </a:r>
            <a:endParaRPr lang="pl-PL" sz="1800" kern="100" dirty="0">
              <a:effectLst/>
              <a:latin typeface="Corbel" pitchFamily="34" charset="0"/>
              <a:ea typeface="Calibri" panose="020F0502020204030204"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435475" y="110838"/>
            <a:ext cx="7516200" cy="1035844"/>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50000"/>
              </a:lnSpc>
              <a:spcAft>
                <a:spcPts val="800"/>
              </a:spcAft>
              <a:tabLst>
                <a:tab pos="891540" algn="l"/>
              </a:tabLst>
            </a:pPr>
            <a:r>
              <a:rPr lang="pl-PL" sz="2800" b="1" dirty="0" err="1" smtClean="0">
                <a:latin typeface="Corbel" pitchFamily="34" charset="0"/>
              </a:rPr>
              <a:t>Russian</a:t>
            </a:r>
            <a:r>
              <a:rPr lang="pl-PL" sz="2800" b="1" dirty="0" smtClean="0">
                <a:latin typeface="Corbel" pitchFamily="34" charset="0"/>
              </a:rPr>
              <a:t> </a:t>
            </a:r>
            <a:r>
              <a:rPr lang="pl-PL" sz="2800" b="1" dirty="0" err="1" smtClean="0">
                <a:latin typeface="Corbel" pitchFamily="34" charset="0"/>
              </a:rPr>
              <a:t>lies</a:t>
            </a:r>
            <a:endParaRPr lang="pl-PL" sz="2800" b="1" kern="100" dirty="0">
              <a:latin typeface="Corbel" pitchFamily="34" charset="0"/>
              <a:ea typeface="Calibri" panose="020F0502020204030204" pitchFamily="34" charset="0"/>
              <a:cs typeface="Arial" panose="020B0604020202020204"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8514209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88017" y="1282606"/>
            <a:ext cx="7516199" cy="2558842"/>
          </a:xfrm>
          <a:prstGeom prst="rect">
            <a:avLst/>
          </a:prstGeom>
          <a:noFill/>
        </p:spPr>
        <p:txBody>
          <a:bodyPr wrap="square" rtlCol="0">
            <a:spAutoFit/>
          </a:bodyPr>
          <a:lstStyle/>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March 2022. Russia carried out massacres of civilians in </a:t>
            </a:r>
            <a:r>
              <a:rPr lang="en-US" sz="1800" dirty="0" err="1" smtClean="0">
                <a:latin typeface="Corbel" pitchFamily="34" charset="0"/>
              </a:rPr>
              <a:t>Irpen</a:t>
            </a:r>
            <a:r>
              <a:rPr lang="en-US" sz="1800" dirty="0" smtClean="0">
                <a:latin typeface="Corbel" pitchFamily="34" charset="0"/>
              </a:rPr>
              <a:t>, </a:t>
            </a:r>
            <a:r>
              <a:rPr lang="en-US" sz="1800" dirty="0" err="1" smtClean="0">
                <a:latin typeface="Corbel" pitchFamily="34" charset="0"/>
              </a:rPr>
              <a:t>Hostomel</a:t>
            </a:r>
            <a:r>
              <a:rPr lang="en-US" sz="1800" dirty="0" smtClean="0">
                <a:latin typeface="Corbel" pitchFamily="34" charset="0"/>
              </a:rPr>
              <a:t> and </a:t>
            </a:r>
            <a:r>
              <a:rPr lang="en-US" sz="1800" dirty="0" err="1" smtClean="0">
                <a:latin typeface="Corbel" pitchFamily="34" charset="0"/>
              </a:rPr>
              <a:t>Bucha</a:t>
            </a:r>
            <a:r>
              <a:rPr lang="en-US" sz="1800" dirty="0" smtClean="0">
                <a:latin typeface="Corbel" pitchFamily="34" charset="0"/>
              </a:rPr>
              <a:t>.</a:t>
            </a:r>
            <a:endParaRPr lang="pl-PL" sz="1800" kern="100" dirty="0">
              <a:latin typeface="Corbel" pitchFamily="34" charset="0"/>
              <a:ea typeface="Calibri" panose="020F0502020204030204" pitchFamily="34" charset="0"/>
              <a:cs typeface="Arial" panose="020B0604020202020204" pitchFamily="34" charset="0"/>
            </a:endParaRPr>
          </a:p>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400 people were killed based on previously prepared proscription lists.</a:t>
            </a:r>
            <a:endParaRPr lang="pl-PL" sz="1800" kern="100" dirty="0">
              <a:latin typeface="Corbel" pitchFamily="34" charset="0"/>
              <a:ea typeface="Calibri" panose="020F0502020204030204" pitchFamily="34" charset="0"/>
              <a:cs typeface="Arial" panose="020B0604020202020204" pitchFamily="34" charset="0"/>
            </a:endParaRPr>
          </a:p>
          <a:p>
            <a:pPr algn="just">
              <a:lnSpc>
                <a:spcPct val="150000"/>
              </a:lnSpc>
              <a:spcAft>
                <a:spcPts val="800"/>
              </a:spcAft>
            </a:pPr>
            <a:endParaRPr lang="pl-PL" sz="1800" kern="100" dirty="0">
              <a:effectLst/>
              <a:latin typeface="Corbel" pitchFamily="34" charset="0"/>
              <a:ea typeface="Calibri" panose="020F0502020204030204" pitchFamily="34" charset="0"/>
              <a:cs typeface="Calibri" panose="020F0502020204030204" pitchFamily="34" charset="0"/>
            </a:endParaRPr>
          </a:p>
          <a:p>
            <a:pPr algn="ctr">
              <a:lnSpc>
                <a:spcPct val="150000"/>
              </a:lnSpc>
              <a:spcAft>
                <a:spcPts val="800"/>
              </a:spcAft>
            </a:pPr>
            <a:r>
              <a:rPr lang="en-US" sz="2400" dirty="0" smtClean="0">
                <a:solidFill>
                  <a:srgbClr val="FF0000"/>
                </a:solidFill>
                <a:latin typeface="Corbel" pitchFamily="34" charset="0"/>
              </a:rPr>
              <a:t>It was a genocide! However, there were more crimes!</a:t>
            </a:r>
            <a:endParaRPr lang="pl-PL" sz="2400" b="1" kern="100" dirty="0">
              <a:solidFill>
                <a:srgbClr val="FF0000"/>
              </a:solidFill>
              <a:effectLst/>
              <a:latin typeface="Corbel" pitchFamily="34" charset="0"/>
              <a:ea typeface="Calibri" panose="020F0502020204030204"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428548" y="131619"/>
            <a:ext cx="7516200" cy="1035844"/>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50000"/>
              </a:lnSpc>
              <a:spcAft>
                <a:spcPts val="800"/>
              </a:spcAft>
              <a:tabLst>
                <a:tab pos="891540" algn="l"/>
              </a:tabLst>
            </a:pPr>
            <a:r>
              <a:rPr lang="pl-PL" sz="2800" b="1" dirty="0" err="1" smtClean="0">
                <a:latin typeface="Corbel" pitchFamily="34" charset="0"/>
              </a:rPr>
              <a:t>Russian</a:t>
            </a:r>
            <a:r>
              <a:rPr lang="pl-PL" sz="2800" b="1" dirty="0" smtClean="0">
                <a:latin typeface="Corbel" pitchFamily="34" charset="0"/>
              </a:rPr>
              <a:t> war </a:t>
            </a:r>
            <a:r>
              <a:rPr lang="pl-PL" sz="2800" b="1" dirty="0" err="1" smtClean="0">
                <a:latin typeface="Corbel" pitchFamily="34" charset="0"/>
              </a:rPr>
              <a:t>crimes</a:t>
            </a:r>
            <a:endParaRPr lang="pl-PL" sz="2800" b="1" kern="100" dirty="0">
              <a:effectLst/>
              <a:latin typeface="Corbel" pitchFamily="34" charset="0"/>
              <a:ea typeface="Calibri" panose="020F0502020204030204" pitchFamily="34" charset="0"/>
              <a:cs typeface="Arial" panose="020B0604020202020204"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1174801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a:extLst>
              <a:ext uri="{FF2B5EF4-FFF2-40B4-BE49-F238E27FC236}">
                <a16:creationId xmlns:a16="http://schemas.microsoft.com/office/drawing/2014/main" xmlns="" id="{780B48C6-6801-21F1-29AC-87587889D3A9}"/>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4788" y="-9637"/>
            <a:ext cx="8524677" cy="5278075"/>
          </a:xfrm>
          <a:prstGeom prst="rect">
            <a:avLst/>
          </a:prstGeom>
          <a:noFill/>
          <a:extLst>
            <a:ext uri="{909E8E84-426E-40DD-AFC4-6F175D3DCCD1}">
              <a14:hiddenFill xmlns:a14="http://schemas.microsoft.com/office/drawing/2010/main" xmlns="">
                <a:solidFill>
                  <a:srgbClr val="FFFFFF"/>
                </a:solidFill>
              </a14:hiddenFill>
            </a:ext>
          </a:extLst>
        </p:spPr>
      </p:pic>
      <p:pic>
        <p:nvPicPr>
          <p:cNvPr id="2" name="Picture 2" descr="Outrage at Russian 'war crimes' swells, fresh attacks slam Ukraine –  EURACTIV.com">
            <a:extLst>
              <a:ext uri="{FF2B5EF4-FFF2-40B4-BE49-F238E27FC236}">
                <a16:creationId xmlns:a16="http://schemas.microsoft.com/office/drawing/2014/main" xmlns="" id="{B73E8EC5-5F11-D1C0-19EF-49721957CC26}"/>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261700" y="22737"/>
            <a:ext cx="5107782" cy="5268438"/>
          </a:xfrm>
          <a:prstGeom prst="rect">
            <a:avLst/>
          </a:prstGeom>
          <a:noFill/>
          <a:extLst>
            <a:ext uri="{909E8E84-426E-40DD-AFC4-6F175D3DCCD1}">
              <a14:hiddenFill xmlns:a14="http://schemas.microsoft.com/office/drawing/2010/main" xmlns="">
                <a:solidFill>
                  <a:srgbClr val="FFFFFF"/>
                </a:solidFill>
              </a14:hiddenFill>
            </a:ext>
          </a:extLst>
        </p:spPr>
      </p:pic>
      <p:pic>
        <p:nvPicPr>
          <p:cNvPr id="11272" name="Picture 8" descr="Państwo Islamskie – Wikipedia, wolna encyklopedia">
            <a:extLst>
              <a:ext uri="{FF2B5EF4-FFF2-40B4-BE49-F238E27FC236}">
                <a16:creationId xmlns:a16="http://schemas.microsoft.com/office/drawing/2014/main" xmlns="" id="{3D30D894-C4C2-D20C-BC30-3BB8CEF95FEA}"/>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514277" y="240276"/>
            <a:ext cx="1810646" cy="1356237"/>
          </a:xfrm>
          <a:prstGeom prst="rect">
            <a:avLst/>
          </a:prstGeom>
          <a:noFill/>
          <a:extLst>
            <a:ext uri="{909E8E84-426E-40DD-AFC4-6F175D3DCCD1}">
              <a14:hiddenFill xmlns:a14="http://schemas.microsoft.com/office/drawing/2010/main" xmlns="">
                <a:solidFill>
                  <a:srgbClr val="FFFFFF"/>
                </a:solidFill>
              </a14:hiddenFill>
            </a:ext>
          </a:extLst>
        </p:spPr>
      </p:pic>
      <p:sp>
        <p:nvSpPr>
          <p:cNvPr id="3" name="AutoShape 10" descr="PMC Wagner Group | Logopedia | Fandom">
            <a:extLst>
              <a:ext uri="{FF2B5EF4-FFF2-40B4-BE49-F238E27FC236}">
                <a16:creationId xmlns:a16="http://schemas.microsoft.com/office/drawing/2014/main" xmlns="" id="{E869C38E-55A0-3D30-F24F-814561CAB2D5}"/>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7" name="AutoShape 18" descr="PMC Wagner Group | Logopedia | Fandom">
            <a:extLst>
              <a:ext uri="{FF2B5EF4-FFF2-40B4-BE49-F238E27FC236}">
                <a16:creationId xmlns:a16="http://schemas.microsoft.com/office/drawing/2014/main" xmlns="" id="{BCBE8B5F-33BA-751E-7CFC-5C0419062DA9}"/>
              </a:ext>
            </a:extLst>
          </p:cNvPr>
          <p:cNvSpPr>
            <a:spLocks noChangeAspect="1" noChangeArrowheads="1"/>
          </p:cNvSpPr>
          <p:nvPr/>
        </p:nvSpPr>
        <p:spPr bwMode="auto">
          <a:xfrm>
            <a:off x="4572000" y="2594487"/>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1284" name="Picture 20" descr="PMC Wagner Group 2014">
            <a:extLst>
              <a:ext uri="{FF2B5EF4-FFF2-40B4-BE49-F238E27FC236}">
                <a16:creationId xmlns:a16="http://schemas.microsoft.com/office/drawing/2014/main" xmlns="" id="{097F31E2-8276-46C6-651B-C55565A06712}"/>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619500" y="1641987"/>
            <a:ext cx="1905000" cy="1905000"/>
          </a:xfrm>
          <a:prstGeom prst="rect">
            <a:avLst/>
          </a:prstGeom>
          <a:noFill/>
          <a:extLst>
            <a:ext uri="{909E8E84-426E-40DD-AFC4-6F175D3DCCD1}">
              <a14:hiddenFill xmlns:a14="http://schemas.microsoft.com/office/drawing/2010/main" xmlns="">
                <a:solidFill>
                  <a:srgbClr val="FFFFFF"/>
                </a:solidFill>
              </a14:hiddenFill>
            </a:ext>
          </a:extLst>
        </p:spPr>
      </p:pic>
      <p:sp>
        <p:nvSpPr>
          <p:cNvPr id="8" name="pole tekstowe 7">
            <a:extLst>
              <a:ext uri="{FF2B5EF4-FFF2-40B4-BE49-F238E27FC236}">
                <a16:creationId xmlns:a16="http://schemas.microsoft.com/office/drawing/2014/main" xmlns="" id="{868AFEEB-15AB-AA32-2FD8-C4F6037BAF01}"/>
              </a:ext>
            </a:extLst>
          </p:cNvPr>
          <p:cNvSpPr txBox="1"/>
          <p:nvPr/>
        </p:nvSpPr>
        <p:spPr>
          <a:xfrm>
            <a:off x="272845" y="471948"/>
            <a:ext cx="1438214" cy="1077218"/>
          </a:xfrm>
          <a:prstGeom prst="rect">
            <a:avLst/>
          </a:prstGeom>
          <a:noFill/>
        </p:spPr>
        <p:txBody>
          <a:bodyPr wrap="none" rtlCol="0">
            <a:spAutoFit/>
          </a:bodyPr>
          <a:lstStyle/>
          <a:p>
            <a:r>
              <a:rPr lang="pl-PL" sz="3200" b="1" dirty="0" err="1">
                <a:solidFill>
                  <a:schemeClr val="bg1"/>
                </a:solidFill>
              </a:rPr>
              <a:t>Sinjar</a:t>
            </a:r>
            <a:r>
              <a:rPr lang="pl-PL" sz="3200" b="1" dirty="0">
                <a:solidFill>
                  <a:schemeClr val="bg1"/>
                </a:solidFill>
              </a:rPr>
              <a:t> </a:t>
            </a:r>
          </a:p>
          <a:p>
            <a:r>
              <a:rPr lang="pl-PL" sz="3200" b="1" dirty="0">
                <a:solidFill>
                  <a:schemeClr val="bg1"/>
                </a:solidFill>
              </a:rPr>
              <a:t>2014</a:t>
            </a:r>
          </a:p>
        </p:txBody>
      </p:sp>
      <p:sp>
        <p:nvSpPr>
          <p:cNvPr id="9" name="pole tekstowe 8">
            <a:extLst>
              <a:ext uri="{FF2B5EF4-FFF2-40B4-BE49-F238E27FC236}">
                <a16:creationId xmlns:a16="http://schemas.microsoft.com/office/drawing/2014/main" xmlns="" id="{BBE3C07E-44B7-A5AD-AF53-74F2E91DEF41}"/>
              </a:ext>
            </a:extLst>
          </p:cNvPr>
          <p:cNvSpPr txBox="1"/>
          <p:nvPr/>
        </p:nvSpPr>
        <p:spPr>
          <a:xfrm>
            <a:off x="7103343" y="759542"/>
            <a:ext cx="1810645" cy="1077218"/>
          </a:xfrm>
          <a:prstGeom prst="rect">
            <a:avLst/>
          </a:prstGeom>
          <a:noFill/>
        </p:spPr>
        <p:txBody>
          <a:bodyPr wrap="square" rtlCol="0">
            <a:spAutoFit/>
          </a:bodyPr>
          <a:lstStyle/>
          <a:p>
            <a:r>
              <a:rPr lang="pl-PL" sz="3200" b="1" dirty="0">
                <a:solidFill>
                  <a:schemeClr val="bg1"/>
                </a:solidFill>
              </a:rPr>
              <a:t>Bucza 2022</a:t>
            </a:r>
          </a:p>
        </p:txBody>
      </p:sp>
    </p:spTree>
    <p:extLst>
      <p:ext uri="{BB962C8B-B14F-4D97-AF65-F5344CB8AC3E}">
        <p14:creationId xmlns:p14="http://schemas.microsoft.com/office/powerpoint/2010/main" xmlns="" val="26353260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88017" y="1747550"/>
            <a:ext cx="7516199" cy="3344505"/>
          </a:xfrm>
          <a:prstGeom prst="rect">
            <a:avLst/>
          </a:prstGeom>
          <a:noFill/>
        </p:spPr>
        <p:txBody>
          <a:bodyPr wrap="square" rtlCol="0">
            <a:spAutoFit/>
          </a:bodyPr>
          <a:lstStyle/>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The most atrocious crimes are carried out by Russian mercenaries, the so-called "Wagnerians," whose cruelty is not far behind that of </a:t>
            </a:r>
            <a:r>
              <a:rPr lang="en-US" sz="1800" dirty="0" err="1" smtClean="0">
                <a:latin typeface="Corbel" pitchFamily="34" charset="0"/>
              </a:rPr>
              <a:t>Daesh</a:t>
            </a:r>
            <a:r>
              <a:rPr lang="en-US" sz="1800" dirty="0" smtClean="0">
                <a:latin typeface="Corbel" pitchFamily="34" charset="0"/>
              </a:rPr>
              <a:t>. Among other things, they have carried out public executions by crushing heads with hammers.</a:t>
            </a:r>
            <a:endParaRPr lang="pl-PL" sz="1800" kern="100" dirty="0">
              <a:latin typeface="Corbel" pitchFamily="34" charset="0"/>
              <a:ea typeface="Calibri" panose="020F0502020204030204" pitchFamily="34" charset="0"/>
              <a:cs typeface="Arial" panose="020B0604020202020204" pitchFamily="34" charset="0"/>
            </a:endParaRPr>
          </a:p>
          <a:p>
            <a:pPr marL="285750" indent="-285750" algn="just">
              <a:lnSpc>
                <a:spcPct val="150000"/>
              </a:lnSpc>
              <a:spcAft>
                <a:spcPts val="800"/>
              </a:spcAft>
              <a:buFont typeface="Arial" panose="020B0604020202020204" pitchFamily="34" charset="0"/>
              <a:buChar char="•"/>
            </a:pPr>
            <a:r>
              <a:rPr lang="en-US" sz="1800" dirty="0" err="1" smtClean="0">
                <a:latin typeface="Corbel" pitchFamily="34" charset="0"/>
              </a:rPr>
              <a:t>Daesh</a:t>
            </a:r>
            <a:r>
              <a:rPr lang="en-US" sz="1800" dirty="0" smtClean="0">
                <a:latin typeface="Corbel" pitchFamily="34" charset="0"/>
              </a:rPr>
              <a:t> wanted to blow up the dam in Mosul, and the Russians partially blew up the dam in Novaya </a:t>
            </a:r>
            <a:r>
              <a:rPr lang="en-US" sz="1800" dirty="0" err="1" smtClean="0">
                <a:latin typeface="Corbel" pitchFamily="34" charset="0"/>
              </a:rPr>
              <a:t>Kakhov</a:t>
            </a:r>
            <a:endParaRPr lang="pl-PL" sz="1800" kern="100" dirty="0">
              <a:effectLst/>
              <a:latin typeface="Corbel" pitchFamily="34" charset="0"/>
              <a:ea typeface="Calibri" panose="020F0502020204030204" pitchFamily="34" charset="0"/>
              <a:cs typeface="Arial" panose="020B0604020202020204" pitchFamily="34" charset="0"/>
            </a:endParaRPr>
          </a:p>
          <a:p>
            <a:pPr algn="ctr">
              <a:lnSpc>
                <a:spcPct val="150000"/>
              </a:lnSpc>
              <a:spcAft>
                <a:spcPts val="800"/>
              </a:spcAft>
            </a:pPr>
            <a:r>
              <a:rPr lang="pl-PL" sz="2400" dirty="0" err="1" smtClean="0">
                <a:solidFill>
                  <a:srgbClr val="FF0000"/>
                </a:solidFill>
                <a:latin typeface="Corbel" pitchFamily="34" charset="0"/>
              </a:rPr>
              <a:t>There</a:t>
            </a:r>
            <a:r>
              <a:rPr lang="pl-PL" sz="2400" dirty="0" smtClean="0">
                <a:solidFill>
                  <a:srgbClr val="FF0000"/>
                </a:solidFill>
                <a:latin typeface="Corbel" pitchFamily="34" charset="0"/>
              </a:rPr>
              <a:t> </a:t>
            </a:r>
            <a:r>
              <a:rPr lang="pl-PL" sz="2400" dirty="0" err="1" smtClean="0">
                <a:solidFill>
                  <a:srgbClr val="FF0000"/>
                </a:solidFill>
                <a:latin typeface="Corbel" pitchFamily="34" charset="0"/>
              </a:rPr>
              <a:t>are</a:t>
            </a:r>
            <a:r>
              <a:rPr lang="pl-PL" sz="2400" dirty="0" smtClean="0">
                <a:solidFill>
                  <a:srgbClr val="FF0000"/>
                </a:solidFill>
                <a:latin typeface="Corbel" pitchFamily="34" charset="0"/>
              </a:rPr>
              <a:t> </a:t>
            </a:r>
            <a:r>
              <a:rPr lang="pl-PL" sz="2400" dirty="0" err="1" smtClean="0">
                <a:solidFill>
                  <a:srgbClr val="FF0000"/>
                </a:solidFill>
                <a:latin typeface="Corbel" pitchFamily="34" charset="0"/>
              </a:rPr>
              <a:t>more</a:t>
            </a:r>
            <a:r>
              <a:rPr lang="pl-PL" sz="2400" dirty="0" smtClean="0">
                <a:solidFill>
                  <a:srgbClr val="FF0000"/>
                </a:solidFill>
                <a:latin typeface="Corbel" pitchFamily="34" charset="0"/>
              </a:rPr>
              <a:t> </a:t>
            </a:r>
            <a:r>
              <a:rPr lang="pl-PL" sz="2400" dirty="0" err="1" smtClean="0">
                <a:solidFill>
                  <a:srgbClr val="FF0000"/>
                </a:solidFill>
                <a:latin typeface="Corbel" pitchFamily="34" charset="0"/>
              </a:rPr>
              <a:t>similarities</a:t>
            </a:r>
            <a:r>
              <a:rPr lang="pl-PL" sz="2400" dirty="0" smtClean="0">
                <a:solidFill>
                  <a:srgbClr val="FF0000"/>
                </a:solidFill>
                <a:latin typeface="Corbel" pitchFamily="34" charset="0"/>
              </a:rPr>
              <a:t>!</a:t>
            </a:r>
            <a:endParaRPr lang="pl-PL" sz="2400" b="1" kern="100" dirty="0">
              <a:solidFill>
                <a:srgbClr val="FF0000"/>
              </a:solidFill>
              <a:effectLst/>
              <a:latin typeface="Corbel" pitchFamily="34" charset="0"/>
              <a:ea typeface="Calibri" panose="020F0502020204030204"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435475" y="124692"/>
            <a:ext cx="7516200" cy="1465200"/>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r>
              <a:rPr lang="en-US" sz="2800" b="1" dirty="0" smtClean="0">
                <a:latin typeface="Corbel" pitchFamily="34" charset="0"/>
              </a:rPr>
              <a:t>Russian war crimes - </a:t>
            </a:r>
          </a:p>
          <a:p>
            <a:pPr algn="ctr"/>
            <a:r>
              <a:rPr lang="en-US" sz="2800" b="1" dirty="0" smtClean="0">
                <a:latin typeface="Corbel" pitchFamily="34" charset="0"/>
              </a:rPr>
              <a:t>- Wagner's group: the Russian </a:t>
            </a:r>
            <a:r>
              <a:rPr lang="en-US" sz="2800" b="1" dirty="0" err="1" smtClean="0">
                <a:latin typeface="Corbel" pitchFamily="34" charset="0"/>
              </a:rPr>
              <a:t>Daesh</a:t>
            </a:r>
            <a:endParaRPr lang="en-US" sz="2800" b="1" dirty="0">
              <a:latin typeface="Corbel"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1087090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88017" y="1747550"/>
            <a:ext cx="7516199" cy="2332049"/>
          </a:xfrm>
          <a:prstGeom prst="rect">
            <a:avLst/>
          </a:prstGeom>
          <a:noFill/>
        </p:spPr>
        <p:txBody>
          <a:bodyPr wrap="square" rtlCol="0">
            <a:spAutoFit/>
          </a:bodyPr>
          <a:lstStyle/>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Like </a:t>
            </a:r>
            <a:r>
              <a:rPr lang="en-US" sz="1800" dirty="0" err="1" smtClean="0">
                <a:latin typeface="Corbel" pitchFamily="34" charset="0"/>
              </a:rPr>
              <a:t>Daesh</a:t>
            </a:r>
            <a:r>
              <a:rPr lang="en-US" sz="1800" dirty="0" smtClean="0">
                <a:latin typeface="Corbel" pitchFamily="34" charset="0"/>
              </a:rPr>
              <a:t> in Iraq, the Russians abducted children from Ukraine to change their identities.</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This fate has befallen as many as 700,000 Ukrainian children.</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For this crime, Russian dictator Vladimir Putin and his aide Maria </a:t>
            </a:r>
            <a:r>
              <a:rPr lang="en-US" sz="1800" dirty="0" err="1" smtClean="0">
                <a:latin typeface="Corbel" pitchFamily="34" charset="0"/>
              </a:rPr>
              <a:t>Lvova-Belova</a:t>
            </a:r>
            <a:r>
              <a:rPr lang="en-US" sz="1800" dirty="0" smtClean="0">
                <a:latin typeface="Corbel" pitchFamily="34" charset="0"/>
              </a:rPr>
              <a:t> are being prosecuted by the International Criminal Court.</a:t>
            </a:r>
            <a:endParaRPr lang="pl-PL" sz="1800" kern="100" dirty="0">
              <a:effectLst/>
              <a:latin typeface="Corbel" pitchFamily="34" charset="0"/>
              <a:ea typeface="Calibri" panose="020F0502020204030204"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442403" y="124692"/>
            <a:ext cx="7516200" cy="1465200"/>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r>
              <a:rPr lang="en-US" sz="2800" b="1" dirty="0" smtClean="0">
                <a:latin typeface="Corbel" pitchFamily="34" charset="0"/>
              </a:rPr>
              <a:t>Russian war crimes - </a:t>
            </a:r>
          </a:p>
          <a:p>
            <a:pPr algn="ctr"/>
            <a:r>
              <a:rPr lang="en-US" sz="2800" b="1" dirty="0" smtClean="0">
                <a:latin typeface="Corbel" pitchFamily="34" charset="0"/>
              </a:rPr>
              <a:t>- kidnapping of children</a:t>
            </a:r>
            <a:endParaRPr lang="en-US" sz="2800" b="1" dirty="0">
              <a:latin typeface="Corbel"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2919853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00839" y="1191557"/>
            <a:ext cx="7386064" cy="3818994"/>
          </a:xfrm>
          <a:prstGeom prst="rect">
            <a:avLst/>
          </a:prstGeom>
          <a:noFill/>
        </p:spPr>
        <p:txBody>
          <a:bodyPr wrap="square" rtlCol="0">
            <a:spAutoFit/>
          </a:bodyPr>
          <a:lstStyle/>
          <a:p>
            <a:pPr algn="just">
              <a:lnSpc>
                <a:spcPct val="150000"/>
              </a:lnSpc>
              <a:spcAft>
                <a:spcPts val="800"/>
              </a:spcAft>
            </a:pPr>
            <a:r>
              <a:rPr lang="en-US" sz="1800" dirty="0" smtClean="0">
                <a:latin typeface="Corbel" pitchFamily="34" charset="0"/>
              </a:rPr>
              <a:t>Such assaults on civilians intensified when Russia realized it would not take Kiev, and Ukrainian forces pushed the aggressor out of Kherson.</a:t>
            </a:r>
            <a:endParaRPr lang="pl-PL" sz="1800" kern="100" dirty="0">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smtClean="0">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800" kern="100" dirty="0">
              <a:latin typeface="Corbel" pitchFamily="34" charset="0"/>
              <a:ea typeface="Calibri" panose="020F0502020204030204" pitchFamily="34" charset="0"/>
              <a:cs typeface="Arial" panose="020B0604020202020204" pitchFamily="34" charset="0"/>
            </a:endParaRPr>
          </a:p>
          <a:p>
            <a:pPr algn="just">
              <a:lnSpc>
                <a:spcPct val="150000"/>
              </a:lnSpc>
              <a:spcAft>
                <a:spcPts val="800"/>
              </a:spcAft>
            </a:pPr>
            <a:endParaRPr lang="pl-PL" kern="100" dirty="0">
              <a:effectLst/>
              <a:latin typeface="Corbel" pitchFamily="34" charset="0"/>
              <a:ea typeface="Calibri" panose="020F0502020204030204" pitchFamily="34" charset="0"/>
              <a:cs typeface="Calibri" panose="020F0502020204030204" pitchFamily="34" charset="0"/>
            </a:endParaRPr>
          </a:p>
          <a:p>
            <a:pPr algn="ctr">
              <a:lnSpc>
                <a:spcPct val="150000"/>
              </a:lnSpc>
              <a:spcAft>
                <a:spcPts val="800"/>
              </a:spcAft>
            </a:pPr>
            <a:r>
              <a:rPr lang="en-US" sz="1800" dirty="0" smtClean="0">
                <a:solidFill>
                  <a:srgbClr val="FF0000"/>
                </a:solidFill>
                <a:latin typeface="Corbel" pitchFamily="34" charset="0"/>
              </a:rPr>
              <a:t>So Russia did what it does best - murder defenseless civilians!</a:t>
            </a:r>
            <a:endParaRPr lang="pl-PL" sz="1800" b="1" kern="100" dirty="0">
              <a:solidFill>
                <a:srgbClr val="FF0000"/>
              </a:solidFill>
              <a:effectLst/>
              <a:latin typeface="Corbel" pitchFamily="34" charset="0"/>
              <a:ea typeface="Calibri" panose="020F0502020204030204"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435475" y="99395"/>
            <a:ext cx="7516200" cy="1096788"/>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r>
              <a:rPr lang="en-US" sz="2800" b="1" dirty="0" smtClean="0">
                <a:latin typeface="Corbel" pitchFamily="34" charset="0"/>
              </a:rPr>
              <a:t>Russian war crimes - </a:t>
            </a:r>
          </a:p>
          <a:p>
            <a:pPr algn="ctr"/>
            <a:r>
              <a:rPr lang="en-US" sz="2800" b="1" dirty="0" smtClean="0">
                <a:latin typeface="Corbel" pitchFamily="34" charset="0"/>
              </a:rPr>
              <a:t>revenge for defeats</a:t>
            </a:r>
            <a:endParaRPr lang="en-US" sz="2800" b="1" dirty="0">
              <a:latin typeface="Corbel" pitchFamily="34" charset="0"/>
            </a:endParaRPr>
          </a:p>
        </p:txBody>
      </p:sp>
      <p:pic>
        <p:nvPicPr>
          <p:cNvPr id="2" name="Picture 2" descr="Ukrainians return to Borodyanka after Russian withdrawal and find their  town in ruins | WITF">
            <a:extLst>
              <a:ext uri="{FF2B5EF4-FFF2-40B4-BE49-F238E27FC236}">
                <a16:creationId xmlns:a16="http://schemas.microsoft.com/office/drawing/2014/main" xmlns="" id="{210582E5-5BE7-44CA-EFD9-7773680FC138}"/>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044084" y="2162003"/>
            <a:ext cx="3701383" cy="2431565"/>
          </a:xfrm>
          <a:prstGeom prst="rect">
            <a:avLst/>
          </a:prstGeom>
          <a:noFill/>
          <a:extLst>
            <a:ext uri="{909E8E84-426E-40DD-AFC4-6F175D3DCCD1}">
              <a14:hiddenFill xmlns:a14="http://schemas.microsoft.com/office/drawing/2010/main" xmlns="">
                <a:solidFill>
                  <a:srgbClr val="FFFFFF"/>
                </a:solidFill>
              </a14:hiddenFill>
            </a:ext>
          </a:extLst>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22293683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88017" y="1747550"/>
            <a:ext cx="7516199" cy="3308598"/>
          </a:xfrm>
          <a:prstGeom prst="rect">
            <a:avLst/>
          </a:prstGeom>
          <a:noFill/>
        </p:spPr>
        <p:txBody>
          <a:bodyPr wrap="square" rtlCol="0">
            <a:spAutoFit/>
          </a:bodyPr>
          <a:lstStyle/>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Falsely accusing Poland of wanting to seize western Ukraine</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Cynical suggestion that Russia is fighting "bandits" in Ukraine (Bandera fought Poles)</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Poland (unlike Russia) bases its relations with its neighbors on peaceful methods, not on brutal violence</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Russian attempts to divide Poles and Ukrainians continue but are ineffective</a:t>
            </a:r>
            <a:endParaRPr lang="pl-PL" sz="1800" kern="100" dirty="0">
              <a:effectLst/>
              <a:latin typeface="Corbel" pitchFamily="34" charset="0"/>
              <a:ea typeface="Calibri" panose="020F0502020204030204"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387409" y="138382"/>
            <a:ext cx="7516200" cy="1465200"/>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50000"/>
              </a:lnSpc>
              <a:spcAft>
                <a:spcPts val="800"/>
              </a:spcAft>
            </a:pPr>
            <a:r>
              <a:rPr lang="en-US" sz="2800" b="1" dirty="0" smtClean="0">
                <a:latin typeface="Corbel" pitchFamily="34" charset="0"/>
              </a:rPr>
              <a:t>Russian attempts to attribute its own actions to others</a:t>
            </a:r>
            <a:endParaRPr lang="pl-PL" sz="2800" b="1" kern="100" dirty="0">
              <a:effectLst/>
              <a:latin typeface="Corbel" pitchFamily="34" charset="0"/>
              <a:ea typeface="Calibri" panose="020F0502020204030204" pitchFamily="34" charset="0"/>
              <a:cs typeface="Arial" panose="020B0604020202020204"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709908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88017" y="1344528"/>
            <a:ext cx="7516199" cy="2747547"/>
          </a:xfrm>
          <a:prstGeom prst="rect">
            <a:avLst/>
          </a:prstGeom>
          <a:noFill/>
        </p:spPr>
        <p:txBody>
          <a:bodyPr wrap="square" rtlCol="0">
            <a:spAutoFit/>
          </a:bodyPr>
          <a:lstStyle/>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Ukraine found itself within Russia's borders as a result of imperial conquest in the 17th and 18th centuries, as did Poland somewhat later. </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Intense </a:t>
            </a:r>
            <a:r>
              <a:rPr lang="en-US" sz="1800" dirty="0" err="1" smtClean="0">
                <a:latin typeface="Corbel" pitchFamily="34" charset="0"/>
              </a:rPr>
              <a:t>Russification</a:t>
            </a:r>
            <a:r>
              <a:rPr lang="en-US" sz="1800" dirty="0" smtClean="0">
                <a:latin typeface="Corbel" pitchFamily="34" charset="0"/>
              </a:rPr>
              <a:t> and the 19th century policy of denationalization had an effect, albeit limited. </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Today, Russian-speaking Ukrainians suffer just as much from Russian aggression as those who speak Ukrainian.</a:t>
            </a:r>
            <a:endParaRPr lang="pl-PL" sz="1800" kern="100" dirty="0">
              <a:effectLst/>
              <a:latin typeface="Corbel" pitchFamily="34" charset="0"/>
              <a:ea typeface="Calibri" panose="020F0502020204030204"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387409" y="124527"/>
            <a:ext cx="7516200" cy="948000"/>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50000"/>
              </a:lnSpc>
              <a:spcAft>
                <a:spcPts val="800"/>
              </a:spcAft>
            </a:pPr>
            <a:r>
              <a:rPr lang="pl-PL" sz="2800" b="1" dirty="0" err="1" smtClean="0">
                <a:latin typeface="Corbel" pitchFamily="34" charset="0"/>
              </a:rPr>
              <a:t>Conquest</a:t>
            </a:r>
            <a:r>
              <a:rPr lang="pl-PL" sz="2800" b="1" dirty="0" smtClean="0">
                <a:latin typeface="Corbel" pitchFamily="34" charset="0"/>
              </a:rPr>
              <a:t> and </a:t>
            </a:r>
            <a:r>
              <a:rPr lang="pl-PL" sz="2800" b="1" dirty="0" err="1" smtClean="0">
                <a:latin typeface="Corbel" pitchFamily="34" charset="0"/>
              </a:rPr>
              <a:t>Russification</a:t>
            </a:r>
            <a:endParaRPr lang="pl-PL" sz="2800" b="1" kern="100" dirty="0">
              <a:effectLst/>
              <a:latin typeface="Corbel" pitchFamily="34" charset="0"/>
              <a:ea typeface="Calibri" panose="020F0502020204030204" pitchFamily="34" charset="0"/>
              <a:cs typeface="Arial" panose="020B0604020202020204"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7899094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373554" y="1050827"/>
            <a:ext cx="7386064" cy="4123693"/>
          </a:xfrm>
          <a:prstGeom prst="rect">
            <a:avLst/>
          </a:prstGeom>
          <a:noFill/>
        </p:spPr>
        <p:txBody>
          <a:bodyPr wrap="square" rtlCol="0">
            <a:spAutoFit/>
          </a:bodyPr>
          <a:lstStyle/>
          <a:p>
            <a:pPr algn="just">
              <a:lnSpc>
                <a:spcPct val="150000"/>
              </a:lnSpc>
              <a:spcAft>
                <a:spcPts val="800"/>
              </a:spcAft>
            </a:pPr>
            <a:r>
              <a:rPr lang="en-US" sz="1600" dirty="0" smtClean="0">
                <a:latin typeface="Corbel" pitchFamily="34" charset="0"/>
              </a:rPr>
              <a:t>Since the beginning of the war, more than 15 million Ukrainians have crossed the Polish border, mostly women and children. True, most have returned to Ukraine but there are still several million refugees from Ukraine in various European countries.</a:t>
            </a:r>
            <a:endParaRPr lang="pl-PL" sz="1600" kern="100" dirty="0">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600" kern="100" dirty="0">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600" kern="100" dirty="0">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600" kern="100" dirty="0">
              <a:effectLst/>
              <a:latin typeface="Corbel" pitchFamily="34" charset="0"/>
              <a:ea typeface="Calibri" panose="020F0502020204030204" pitchFamily="34" charset="0"/>
              <a:cs typeface="Arial" panose="020B0604020202020204" pitchFamily="34" charset="0"/>
            </a:endParaRPr>
          </a:p>
          <a:p>
            <a:pPr algn="just">
              <a:lnSpc>
                <a:spcPct val="107000"/>
              </a:lnSpc>
              <a:spcAft>
                <a:spcPts val="800"/>
              </a:spcAft>
            </a:pPr>
            <a:endParaRPr lang="pl-PL" sz="1100" kern="100" dirty="0">
              <a:latin typeface="Corbel" pitchFamily="34" charset="0"/>
              <a:ea typeface="Calibri" panose="020F0502020204030204" pitchFamily="34" charset="0"/>
              <a:cs typeface="Arial" panose="020B0604020202020204" pitchFamily="34" charset="0"/>
            </a:endParaRPr>
          </a:p>
          <a:p>
            <a:pPr algn="just">
              <a:lnSpc>
                <a:spcPct val="150000"/>
              </a:lnSpc>
              <a:spcAft>
                <a:spcPts val="800"/>
              </a:spcAft>
            </a:pPr>
            <a:endParaRPr lang="pl-PL" sz="1100" kern="100" dirty="0">
              <a:effectLst/>
              <a:latin typeface="Corbel" pitchFamily="34" charset="0"/>
              <a:ea typeface="Calibri" panose="020F0502020204030204" pitchFamily="34" charset="0"/>
              <a:cs typeface="Calibri" panose="020F0502020204030204" pitchFamily="34" charset="0"/>
            </a:endParaRPr>
          </a:p>
          <a:p>
            <a:pPr algn="just">
              <a:lnSpc>
                <a:spcPct val="150000"/>
              </a:lnSpc>
              <a:spcAft>
                <a:spcPts val="800"/>
              </a:spcAft>
            </a:pPr>
            <a:endParaRPr lang="pl-PL" sz="1100" kern="100" dirty="0" smtClean="0">
              <a:effectLst/>
              <a:latin typeface="Corbel" pitchFamily="34" charset="0"/>
              <a:ea typeface="Calibri" panose="020F0502020204030204" pitchFamily="34" charset="0"/>
              <a:cs typeface="Calibri" panose="020F0502020204030204" pitchFamily="34" charset="0"/>
            </a:endParaRPr>
          </a:p>
          <a:p>
            <a:pPr algn="just">
              <a:lnSpc>
                <a:spcPct val="150000"/>
              </a:lnSpc>
              <a:spcAft>
                <a:spcPts val="800"/>
              </a:spcAft>
            </a:pPr>
            <a:endParaRPr lang="pl-PL" sz="1100" kern="100" dirty="0">
              <a:effectLst/>
              <a:latin typeface="Corbel" pitchFamily="34" charset="0"/>
              <a:ea typeface="Calibri" panose="020F0502020204030204" pitchFamily="34" charset="0"/>
              <a:cs typeface="Calibri" panose="020F0502020204030204" pitchFamily="34" charset="0"/>
            </a:endParaRPr>
          </a:p>
          <a:p>
            <a:pPr algn="just">
              <a:lnSpc>
                <a:spcPct val="150000"/>
              </a:lnSpc>
              <a:spcAft>
                <a:spcPts val="800"/>
              </a:spcAft>
            </a:pPr>
            <a:r>
              <a:rPr lang="en-US" sz="1600" dirty="0" smtClean="0">
                <a:latin typeface="Corbel" pitchFamily="34" charset="0"/>
              </a:rPr>
              <a:t>Most, about 2 million, await the end of the war in Poland.</a:t>
            </a:r>
            <a:endParaRPr lang="pl-PL" sz="1600" kern="100" dirty="0">
              <a:effectLst/>
              <a:latin typeface="Corbel" pitchFamily="34" charset="0"/>
              <a:ea typeface="Calibri" panose="020F0502020204030204"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380482" y="121754"/>
            <a:ext cx="7516200" cy="735453"/>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07000"/>
              </a:lnSpc>
              <a:spcAft>
                <a:spcPts val="800"/>
              </a:spcAft>
            </a:pPr>
            <a:r>
              <a:rPr lang="pl-PL" sz="2800" b="1" dirty="0" err="1" smtClean="0">
                <a:latin typeface="Corbel" pitchFamily="34" charset="0"/>
              </a:rPr>
              <a:t>Poles</a:t>
            </a:r>
            <a:r>
              <a:rPr lang="pl-PL" sz="2800" b="1" dirty="0" smtClean="0">
                <a:latin typeface="Corbel" pitchFamily="34" charset="0"/>
              </a:rPr>
              <a:t> and </a:t>
            </a:r>
            <a:r>
              <a:rPr lang="pl-PL" sz="2800" b="1" dirty="0" err="1" smtClean="0">
                <a:latin typeface="Corbel" pitchFamily="34" charset="0"/>
              </a:rPr>
              <a:t>Ukrainians</a:t>
            </a:r>
            <a:endParaRPr lang="pl-PL" sz="2800" b="1" kern="100" dirty="0">
              <a:effectLst/>
              <a:latin typeface="Corbel" pitchFamily="34" charset="0"/>
              <a:ea typeface="Calibri" panose="020F0502020204030204" pitchFamily="34" charset="0"/>
              <a:cs typeface="Arial" panose="020B0604020202020204" pitchFamily="34" charset="0"/>
            </a:endParaRPr>
          </a:p>
        </p:txBody>
      </p:sp>
      <p:pic>
        <p:nvPicPr>
          <p:cNvPr id="6" name="Picture 10" descr="Uchodźcy z Ukrainy na granicy z Polską">
            <a:extLst>
              <a:ext uri="{FF2B5EF4-FFF2-40B4-BE49-F238E27FC236}">
                <a16:creationId xmlns:a16="http://schemas.microsoft.com/office/drawing/2014/main" xmlns="" id="{BFB0BA57-40FA-2FBE-432D-AEC265F79AB6}"/>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574472" y="2328868"/>
            <a:ext cx="3541777" cy="2448354"/>
          </a:xfrm>
          <a:prstGeom prst="rect">
            <a:avLst/>
          </a:prstGeom>
          <a:noFill/>
          <a:extLst>
            <a:ext uri="{909E8E84-426E-40DD-AFC4-6F175D3DCCD1}">
              <a14:hiddenFill xmlns:a14="http://schemas.microsoft.com/office/drawing/2010/main" xmlns="">
                <a:solidFill>
                  <a:srgbClr val="FFFFFF"/>
                </a:solidFill>
              </a14:hiddenFill>
            </a:ext>
          </a:extLst>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19752275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88017" y="1344528"/>
            <a:ext cx="7516199" cy="2308324"/>
          </a:xfrm>
          <a:prstGeom prst="rect">
            <a:avLst/>
          </a:prstGeom>
          <a:noFill/>
        </p:spPr>
        <p:txBody>
          <a:bodyPr wrap="square" rtlCol="0">
            <a:spAutoFit/>
          </a:bodyPr>
          <a:lstStyle/>
          <a:p>
            <a:pPr>
              <a:buFont typeface="Arial" pitchFamily="34" charset="0"/>
              <a:buChar char="•"/>
            </a:pPr>
            <a:r>
              <a:rPr lang="pl-PL" sz="1800" dirty="0" smtClean="0">
                <a:latin typeface="Corbel" pitchFamily="34" charset="0"/>
              </a:rPr>
              <a:t> </a:t>
            </a:r>
            <a:r>
              <a:rPr lang="en-US" sz="1800" dirty="0" smtClean="0">
                <a:latin typeface="Corbel" pitchFamily="34" charset="0"/>
              </a:rPr>
              <a:t>Russian aggression has already killed some. 200-250,000 people, and hundreds of thousands are injured.</a:t>
            </a:r>
            <a:endParaRPr lang="pl-PL" sz="1800" dirty="0" smtClean="0">
              <a:latin typeface="Corbel" pitchFamily="34" charset="0"/>
            </a:endParaRPr>
          </a:p>
          <a:p>
            <a:pPr>
              <a:buFont typeface="Arial" pitchFamily="34" charset="0"/>
              <a:buChar char="•"/>
            </a:pPr>
            <a:endParaRPr lang="pl-PL" sz="1800" dirty="0" smtClean="0">
              <a:latin typeface="Corbel" pitchFamily="34" charset="0"/>
            </a:endParaRPr>
          </a:p>
          <a:p>
            <a:pPr>
              <a:buFont typeface="Arial" pitchFamily="34" charset="0"/>
              <a:buChar char="•"/>
            </a:pPr>
            <a:r>
              <a:rPr lang="pl-PL" sz="1800" dirty="0" smtClean="0">
                <a:latin typeface="Corbel" pitchFamily="34" charset="0"/>
              </a:rPr>
              <a:t> </a:t>
            </a:r>
            <a:r>
              <a:rPr lang="en-US" sz="1800" dirty="0" smtClean="0">
                <a:latin typeface="Corbel" pitchFamily="34" charset="0"/>
              </a:rPr>
              <a:t>The blockade of Ukrainian ports has caused food problems in many countries.</a:t>
            </a:r>
            <a:endParaRPr lang="pl-PL" sz="1800" dirty="0" smtClean="0">
              <a:latin typeface="Corbel" pitchFamily="34" charset="0"/>
            </a:endParaRPr>
          </a:p>
          <a:p>
            <a:pPr>
              <a:buFont typeface="Arial" pitchFamily="34" charset="0"/>
              <a:buChar char="•"/>
            </a:pPr>
            <a:endParaRPr lang="pl-PL" sz="1800" dirty="0" smtClean="0">
              <a:latin typeface="Corbel" pitchFamily="34" charset="0"/>
            </a:endParaRPr>
          </a:p>
          <a:p>
            <a:pPr>
              <a:buFont typeface="Arial" pitchFamily="34" charset="0"/>
              <a:buChar char="•"/>
            </a:pPr>
            <a:r>
              <a:rPr lang="en-US" sz="1800" dirty="0" smtClean="0">
                <a:latin typeface="Corbel" pitchFamily="34" charset="0"/>
              </a:rPr>
              <a:t>For Russia, the word peace means unconditional surrender of Ukraine, which would submit to Russia's imperial and colonial voracity.</a:t>
            </a:r>
            <a:endParaRPr lang="en-US" sz="1800" dirty="0">
              <a:latin typeface="Corbel"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387409" y="152236"/>
            <a:ext cx="7516200" cy="948000"/>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50000"/>
              </a:lnSpc>
              <a:spcAft>
                <a:spcPts val="800"/>
              </a:spcAft>
            </a:pPr>
            <a:r>
              <a:rPr lang="pl-PL" sz="2800" b="1" dirty="0" smtClean="0">
                <a:latin typeface="Corbel" pitchFamily="34" charset="0"/>
              </a:rPr>
              <a:t>"</a:t>
            </a:r>
            <a:r>
              <a:rPr lang="pl-PL" sz="2800" b="1" dirty="0" err="1" smtClean="0">
                <a:latin typeface="Corbel" pitchFamily="34" charset="0"/>
              </a:rPr>
              <a:t>Peace</a:t>
            </a:r>
            <a:r>
              <a:rPr lang="pl-PL" sz="2800" b="1" dirty="0" smtClean="0">
                <a:latin typeface="Corbel" pitchFamily="34" charset="0"/>
              </a:rPr>
              <a:t>" </a:t>
            </a:r>
            <a:r>
              <a:rPr lang="pl-PL" sz="2800" b="1" dirty="0" err="1" smtClean="0">
                <a:latin typeface="Corbel" pitchFamily="34" charset="0"/>
              </a:rPr>
              <a:t>according</a:t>
            </a:r>
            <a:r>
              <a:rPr lang="pl-PL" sz="2800" b="1" dirty="0" smtClean="0">
                <a:latin typeface="Corbel" pitchFamily="34" charset="0"/>
              </a:rPr>
              <a:t> to Russia</a:t>
            </a:r>
            <a:endParaRPr lang="pl-PL" sz="2800" b="1" kern="100" dirty="0">
              <a:effectLst/>
              <a:latin typeface="Corbel" pitchFamily="34" charset="0"/>
              <a:ea typeface="Calibri" panose="020F0502020204030204" pitchFamily="34" charset="0"/>
              <a:cs typeface="Arial" panose="020B0604020202020204"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724372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88017" y="1344528"/>
            <a:ext cx="7516199" cy="3447098"/>
          </a:xfrm>
          <a:prstGeom prst="rect">
            <a:avLst/>
          </a:prstGeom>
          <a:noFill/>
        </p:spPr>
        <p:txBody>
          <a:bodyPr wrap="square" rtlCol="0">
            <a:spAutoFit/>
          </a:bodyPr>
          <a:lstStyle/>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Russia's withdrawal to the 2014 borders.</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Its commitment to respect the sovereignty and territorial integrity of its neighbors.</a:t>
            </a:r>
            <a:endParaRPr lang="pl-PL" sz="1800" dirty="0" smtClean="0">
              <a:latin typeface="Corbel" pitchFamily="34" charset="0"/>
            </a:endParaRPr>
          </a:p>
          <a:p>
            <a:pPr marL="285750" indent="-285750" algn="ctr">
              <a:lnSpc>
                <a:spcPct val="150000"/>
              </a:lnSpc>
              <a:spcAft>
                <a:spcPts val="800"/>
              </a:spcAft>
            </a:pPr>
            <a:r>
              <a:rPr lang="en-US" sz="2400" dirty="0" smtClean="0">
                <a:solidFill>
                  <a:srgbClr val="FF0000"/>
                </a:solidFill>
                <a:latin typeface="Corbel" pitchFamily="34" charset="0"/>
              </a:rPr>
              <a:t>These are not exorbitant demands!</a:t>
            </a:r>
            <a:endParaRPr lang="pl-PL" sz="2400" dirty="0" smtClean="0">
              <a:solidFill>
                <a:srgbClr val="FF0000"/>
              </a:solidFill>
              <a:latin typeface="Corbel" pitchFamily="34" charset="0"/>
            </a:endParaRPr>
          </a:p>
          <a:p>
            <a:pPr marL="285750" indent="-285750" algn="just">
              <a:lnSpc>
                <a:spcPct val="150000"/>
              </a:lnSpc>
              <a:spcAft>
                <a:spcPts val="800"/>
              </a:spcAft>
            </a:pPr>
            <a:r>
              <a:rPr lang="en-US" sz="1800" dirty="0" smtClean="0">
                <a:latin typeface="Corbel" pitchFamily="34" charset="0"/>
              </a:rPr>
              <a:t>After all, no one is calling for the dismantling of the Russian colonial empire although that would be just as fair as dismantling the British or French colonial empires.</a:t>
            </a:r>
            <a:endParaRPr lang="pl-PL" sz="1800" kern="100" dirty="0">
              <a:effectLst/>
              <a:latin typeface="Corbel" pitchFamily="34" charset="0"/>
              <a:ea typeface="Calibri" panose="020F0502020204030204"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380482" y="124526"/>
            <a:ext cx="7516200" cy="948000"/>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50000"/>
              </a:lnSpc>
              <a:spcAft>
                <a:spcPts val="800"/>
              </a:spcAft>
            </a:pPr>
            <a:r>
              <a:rPr lang="pl-PL" sz="2800" b="1" dirty="0" err="1" smtClean="0">
                <a:latin typeface="Corbel" pitchFamily="34" charset="0"/>
              </a:rPr>
              <a:t>Peace</a:t>
            </a:r>
            <a:r>
              <a:rPr lang="pl-PL" sz="2800" b="1" dirty="0" smtClean="0">
                <a:latin typeface="Corbel" pitchFamily="34" charset="0"/>
              </a:rPr>
              <a:t> </a:t>
            </a:r>
            <a:r>
              <a:rPr lang="pl-PL" sz="2800" b="1" dirty="0" err="1" smtClean="0">
                <a:latin typeface="Corbel" pitchFamily="34" charset="0"/>
              </a:rPr>
              <a:t>conditions</a:t>
            </a:r>
            <a:endParaRPr lang="pl-PL" sz="2800" b="1" kern="100" dirty="0">
              <a:effectLst/>
              <a:latin typeface="Corbel" pitchFamily="34" charset="0"/>
              <a:ea typeface="Calibri" panose="020F0502020204030204" pitchFamily="34" charset="0"/>
              <a:cs typeface="Arial" panose="020B0604020202020204"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3089905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88017" y="1344528"/>
            <a:ext cx="7516199" cy="2790508"/>
          </a:xfrm>
          <a:prstGeom prst="rect">
            <a:avLst/>
          </a:prstGeom>
          <a:noFill/>
        </p:spPr>
        <p:txBody>
          <a:bodyPr wrap="square" rtlCol="0">
            <a:spAutoFit/>
          </a:bodyPr>
          <a:lstStyle/>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Attempting to replace the facts about the Russian assault on Ukraine with the false impression of waging a proxy war in Ukraine, defensive against the "provocative policy" of the West and NATO. </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pPr>
            <a:r>
              <a:rPr lang="en-US" sz="1800" dirty="0" smtClean="0">
                <a:latin typeface="Corbel" pitchFamily="34" charset="0"/>
              </a:rPr>
              <a:t>Promoting the image of Ukraine as a servile state towards the West), taking actions "on behalf of" the EU or NATO against Russia.</a:t>
            </a:r>
            <a:endParaRPr lang="pl-PL" sz="1800" dirty="0" smtClean="0">
              <a:latin typeface="Corbel" pitchFamily="34" charset="0"/>
            </a:endParaRPr>
          </a:p>
          <a:p>
            <a:pPr marL="285750" indent="-285750" algn="just">
              <a:lnSpc>
                <a:spcPct val="150000"/>
              </a:lnSpc>
              <a:spcAft>
                <a:spcPts val="800"/>
              </a:spcAft>
              <a:buFont typeface="Arial" panose="020B0604020202020204" pitchFamily="34" charset="0"/>
              <a:buChar char="•"/>
            </a:pPr>
            <a:endParaRPr lang="pl-PL" sz="1800" kern="100" dirty="0">
              <a:effectLst/>
              <a:latin typeface="Corbel" pitchFamily="34" charset="0"/>
              <a:ea typeface="Calibri" panose="020F0502020204030204"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380482" y="124526"/>
            <a:ext cx="7516200" cy="1182685"/>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50000"/>
              </a:lnSpc>
              <a:spcAft>
                <a:spcPts val="800"/>
              </a:spcAft>
            </a:pPr>
            <a:r>
              <a:rPr lang="en-US" sz="2800" b="1" dirty="0" smtClean="0">
                <a:latin typeface="Corbel" pitchFamily="34" charset="0"/>
              </a:rPr>
              <a:t>The war in Ukraine and Russian manipulation techniques</a:t>
            </a:r>
            <a:endParaRPr lang="pl-PL" sz="2800" b="1" kern="100" dirty="0">
              <a:effectLst/>
              <a:latin typeface="Corbel" pitchFamily="34" charset="0"/>
              <a:ea typeface="Calibri" panose="020F0502020204030204" pitchFamily="34" charset="0"/>
              <a:cs typeface="Arial" panose="020B0604020202020204"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161365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88017" y="1344528"/>
            <a:ext cx="7516199" cy="2585323"/>
          </a:xfrm>
          <a:prstGeom prst="rect">
            <a:avLst/>
          </a:prstGeom>
          <a:noFill/>
        </p:spPr>
        <p:txBody>
          <a:bodyPr wrap="square" rtlCol="0">
            <a:spAutoFit/>
          </a:bodyPr>
          <a:lstStyle/>
          <a:p>
            <a:endParaRPr lang="pl-PL" sz="1800" dirty="0" smtClean="0">
              <a:latin typeface="Corbel" pitchFamily="34" charset="0"/>
            </a:endParaRPr>
          </a:p>
          <a:p>
            <a:pPr>
              <a:buFont typeface="Arial" pitchFamily="34" charset="0"/>
              <a:buChar char="•"/>
            </a:pPr>
            <a:endParaRPr lang="pl-PL" sz="1800" dirty="0" smtClean="0">
              <a:latin typeface="Corbel" pitchFamily="34" charset="0"/>
            </a:endParaRPr>
          </a:p>
          <a:p>
            <a:pPr>
              <a:buFont typeface="Arial" pitchFamily="34" charset="0"/>
              <a:buChar char="•"/>
            </a:pPr>
            <a:r>
              <a:rPr lang="pl-PL" sz="1800" dirty="0" smtClean="0">
                <a:latin typeface="Corbel" pitchFamily="34" charset="0"/>
              </a:rPr>
              <a:t> </a:t>
            </a:r>
            <a:r>
              <a:rPr lang="en-US" sz="1800" dirty="0" smtClean="0">
                <a:latin typeface="Corbel" pitchFamily="34" charset="0"/>
              </a:rPr>
              <a:t>Given the history of the Middle East, Russia's main propaganda effort in the region is a message designed to obfuscate the Ukrainian struggle against Russian imperialism.</a:t>
            </a:r>
            <a:endParaRPr lang="pl-PL" sz="1800" dirty="0" smtClean="0">
              <a:latin typeface="Corbel" pitchFamily="34" charset="0"/>
            </a:endParaRPr>
          </a:p>
          <a:p>
            <a:pPr>
              <a:buFont typeface="Arial" pitchFamily="34" charset="0"/>
              <a:buChar char="•"/>
            </a:pPr>
            <a:endParaRPr lang="pl-PL" sz="1800" dirty="0" smtClean="0">
              <a:latin typeface="Corbel" pitchFamily="34" charset="0"/>
            </a:endParaRPr>
          </a:p>
          <a:p>
            <a:pPr>
              <a:buFont typeface="Arial" pitchFamily="34" charset="0"/>
              <a:buChar char="•"/>
            </a:pPr>
            <a:endParaRPr lang="en-US" sz="1800" dirty="0" smtClean="0">
              <a:latin typeface="Corbel" pitchFamily="34" charset="0"/>
            </a:endParaRPr>
          </a:p>
          <a:p>
            <a:pPr>
              <a:buFont typeface="Arial" pitchFamily="34" charset="0"/>
              <a:buChar char="•"/>
            </a:pPr>
            <a:r>
              <a:rPr lang="pl-PL" sz="1800" dirty="0" smtClean="0">
                <a:latin typeface="Corbel" pitchFamily="34" charset="0"/>
              </a:rPr>
              <a:t> </a:t>
            </a:r>
            <a:r>
              <a:rPr lang="en-US" sz="1800" dirty="0" smtClean="0">
                <a:latin typeface="Corbel" pitchFamily="34" charset="0"/>
              </a:rPr>
              <a:t>Attributing </a:t>
            </a:r>
            <a:r>
              <a:rPr lang="en-US" sz="1800" dirty="0" err="1" smtClean="0">
                <a:latin typeface="Corbel" pitchFamily="34" charset="0"/>
              </a:rPr>
              <a:t>Russophobia</a:t>
            </a:r>
            <a:r>
              <a:rPr lang="en-US" sz="1800" dirty="0" smtClean="0">
                <a:latin typeface="Corbel" pitchFamily="34" charset="0"/>
              </a:rPr>
              <a:t> to critics of Russian Federation policy to undermine the credibility of perfectly documented allegations.</a:t>
            </a:r>
            <a:endParaRPr lang="pl-PL" sz="1800" kern="100" dirty="0">
              <a:effectLst/>
              <a:latin typeface="Corbel" pitchFamily="34" charset="0"/>
              <a:ea typeface="Calibri" panose="020F0502020204030204"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387409" y="166090"/>
            <a:ext cx="7516200" cy="1182685"/>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50000"/>
              </a:lnSpc>
              <a:spcAft>
                <a:spcPts val="800"/>
              </a:spcAft>
            </a:pPr>
            <a:r>
              <a:rPr lang="en-US" sz="2800" b="1" dirty="0" smtClean="0">
                <a:latin typeface="Corbel" pitchFamily="34" charset="0"/>
              </a:rPr>
              <a:t>The war in Ukraine and Russian manipulation techniques</a:t>
            </a:r>
            <a:endParaRPr lang="pl-PL" sz="2800" b="1" kern="100" dirty="0">
              <a:effectLst/>
              <a:latin typeface="Corbel" pitchFamily="34" charset="0"/>
              <a:ea typeface="Calibri" panose="020F0502020204030204" pitchFamily="34" charset="0"/>
              <a:cs typeface="Arial" panose="020B0604020202020204"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5316816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88017" y="1090927"/>
            <a:ext cx="7516199" cy="3724096"/>
          </a:xfrm>
          <a:prstGeom prst="rect">
            <a:avLst/>
          </a:prstGeom>
          <a:noFill/>
        </p:spPr>
        <p:txBody>
          <a:bodyPr wrap="square" rtlCol="0">
            <a:spAutoFit/>
          </a:bodyPr>
          <a:lstStyle/>
          <a:p>
            <a:pPr marL="285750" indent="-285750" algn="just">
              <a:lnSpc>
                <a:spcPct val="150000"/>
              </a:lnSpc>
              <a:spcAft>
                <a:spcPts val="800"/>
              </a:spcAft>
              <a:buFont typeface="Arial" panose="020B0604020202020204" pitchFamily="34" charset="0"/>
              <a:buChar char="•"/>
            </a:pPr>
            <a:r>
              <a:rPr lang="en-US" sz="1800" dirty="0" smtClean="0"/>
              <a:t>The Ukrainians have Western support but it has been very patchy and sometimes, especially in the beginning, even symbolic. </a:t>
            </a:r>
            <a:endParaRPr lang="pl-PL" sz="1800" dirty="0" smtClean="0"/>
          </a:p>
          <a:p>
            <a:pPr marL="285750" indent="-285750" algn="just">
              <a:lnSpc>
                <a:spcPct val="150000"/>
              </a:lnSpc>
              <a:spcAft>
                <a:spcPts val="800"/>
              </a:spcAft>
              <a:buFont typeface="Arial" panose="020B0604020202020204" pitchFamily="34" charset="0"/>
              <a:buChar char="•"/>
            </a:pPr>
            <a:r>
              <a:rPr lang="en-US" sz="1800" dirty="0" smtClean="0"/>
              <a:t>The same was true of foreign aid when the war against </a:t>
            </a:r>
            <a:r>
              <a:rPr lang="en-US" sz="1800" dirty="0" err="1" smtClean="0"/>
              <a:t>Daesh</a:t>
            </a:r>
            <a:r>
              <a:rPr lang="en-US" sz="1800" dirty="0" smtClean="0"/>
              <a:t> was going on in Iraq. </a:t>
            </a:r>
            <a:endParaRPr lang="pl-PL" sz="1800" dirty="0" smtClean="0"/>
          </a:p>
          <a:p>
            <a:pPr marL="285750" indent="-285750" algn="just">
              <a:lnSpc>
                <a:spcPct val="150000"/>
              </a:lnSpc>
              <a:spcAft>
                <a:spcPts val="800"/>
              </a:spcAft>
              <a:buFont typeface="Arial" panose="020B0604020202020204" pitchFamily="34" charset="0"/>
              <a:buChar char="•"/>
            </a:pPr>
            <a:r>
              <a:rPr lang="en-US" sz="1800" dirty="0" smtClean="0"/>
              <a:t>But that did not make that war a conflict between Islam, supposedly represented by </a:t>
            </a:r>
            <a:r>
              <a:rPr lang="en-US" sz="1800" dirty="0" err="1" smtClean="0"/>
              <a:t>Daesh</a:t>
            </a:r>
            <a:r>
              <a:rPr lang="en-US" sz="1800" dirty="0" smtClean="0"/>
              <a:t>, and Western "infidels" or Iranian "apostates." </a:t>
            </a:r>
          </a:p>
          <a:p>
            <a:endParaRPr lang="pl-PL" sz="1800" dirty="0" smtClean="0"/>
          </a:p>
          <a:p>
            <a:pPr algn="ctr"/>
            <a:r>
              <a:rPr lang="en-US" sz="1800" dirty="0" err="1" smtClean="0">
                <a:solidFill>
                  <a:srgbClr val="FF0000"/>
                </a:solidFill>
              </a:rPr>
              <a:t>Daesh</a:t>
            </a:r>
            <a:r>
              <a:rPr lang="en-US" sz="1800" dirty="0" smtClean="0">
                <a:solidFill>
                  <a:srgbClr val="FF0000"/>
                </a:solidFill>
              </a:rPr>
              <a:t> had nothing to do with defending Islam, just as Russia has nothing to do with freedom and anti-imperialism.</a:t>
            </a:r>
            <a:endParaRPr lang="pl-PL" sz="1800" b="1" kern="1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387409" y="131455"/>
            <a:ext cx="7516200" cy="877694"/>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50000"/>
              </a:lnSpc>
              <a:spcAft>
                <a:spcPts val="800"/>
              </a:spcAft>
            </a:pPr>
            <a:r>
              <a:rPr lang="pl-PL" sz="2800" b="1" dirty="0" smtClean="0">
                <a:latin typeface="Corbel" pitchFamily="34" charset="0"/>
              </a:rPr>
              <a:t>Western </a:t>
            </a:r>
            <a:r>
              <a:rPr lang="pl-PL" sz="2800" b="1" dirty="0" err="1" smtClean="0">
                <a:latin typeface="Corbel" pitchFamily="34" charset="0"/>
              </a:rPr>
              <a:t>assistance</a:t>
            </a:r>
            <a:r>
              <a:rPr lang="pl-PL" sz="2800" b="1" dirty="0" smtClean="0">
                <a:latin typeface="Corbel" pitchFamily="34" charset="0"/>
              </a:rPr>
              <a:t> to </a:t>
            </a:r>
            <a:r>
              <a:rPr lang="pl-PL" sz="2800" b="1" dirty="0" err="1" smtClean="0">
                <a:latin typeface="Corbel" pitchFamily="34" charset="0"/>
              </a:rPr>
              <a:t>Ukraine</a:t>
            </a:r>
            <a:endParaRPr lang="pl-PL" sz="2800" b="1" kern="100" dirty="0">
              <a:effectLst/>
              <a:latin typeface="Corbel" pitchFamily="34" charset="0"/>
              <a:ea typeface="Calibri" panose="020F0502020204030204" pitchFamily="34" charset="0"/>
              <a:cs typeface="Arial" panose="020B0604020202020204"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1308941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88017" y="1187909"/>
            <a:ext cx="7516199" cy="3416320"/>
          </a:xfrm>
          <a:prstGeom prst="rect">
            <a:avLst/>
          </a:prstGeom>
          <a:noFill/>
        </p:spPr>
        <p:txBody>
          <a:bodyPr wrap="square" rtlCol="0">
            <a:spAutoFit/>
          </a:bodyPr>
          <a:lstStyle/>
          <a:p>
            <a:pPr>
              <a:buFont typeface="Arial" pitchFamily="34" charset="0"/>
              <a:buChar char="•"/>
            </a:pPr>
            <a:r>
              <a:rPr lang="pl-PL" sz="1800" dirty="0" smtClean="0">
                <a:latin typeface="Corbel" pitchFamily="34" charset="0"/>
              </a:rPr>
              <a:t> </a:t>
            </a:r>
            <a:r>
              <a:rPr lang="en-US" sz="1800" dirty="0" smtClean="0">
                <a:latin typeface="Corbel" pitchFamily="34" charset="0"/>
              </a:rPr>
              <a:t>He united Ukrainian society and the West</a:t>
            </a:r>
            <a:endParaRPr lang="pl-PL" sz="1800" dirty="0" smtClean="0">
              <a:latin typeface="Corbel" pitchFamily="34" charset="0"/>
            </a:endParaRPr>
          </a:p>
          <a:p>
            <a:endParaRPr lang="pl-PL" sz="1800" dirty="0" smtClean="0">
              <a:latin typeface="Corbel" pitchFamily="34" charset="0"/>
            </a:endParaRPr>
          </a:p>
          <a:p>
            <a:pPr>
              <a:buFont typeface="Arial" pitchFamily="34" charset="0"/>
              <a:buChar char="•"/>
            </a:pPr>
            <a:r>
              <a:rPr lang="pl-PL" sz="1800" dirty="0" smtClean="0">
                <a:latin typeface="Corbel" pitchFamily="34" charset="0"/>
              </a:rPr>
              <a:t> </a:t>
            </a:r>
            <a:r>
              <a:rPr lang="en-US" sz="1800" dirty="0" smtClean="0">
                <a:latin typeface="Corbel" pitchFamily="34" charset="0"/>
              </a:rPr>
              <a:t>He expanded NATO to include Finland and pacifist Sweden.</a:t>
            </a:r>
            <a:endParaRPr lang="pl-PL" sz="1800" dirty="0" smtClean="0">
              <a:latin typeface="Corbel" pitchFamily="34" charset="0"/>
            </a:endParaRPr>
          </a:p>
          <a:p>
            <a:endParaRPr lang="pl-PL" sz="1800" dirty="0" smtClean="0">
              <a:latin typeface="Corbel" pitchFamily="34" charset="0"/>
            </a:endParaRPr>
          </a:p>
          <a:p>
            <a:pPr>
              <a:buFont typeface="Arial" pitchFamily="34" charset="0"/>
              <a:buChar char="•"/>
            </a:pPr>
            <a:r>
              <a:rPr lang="pl-PL" sz="1800" dirty="0" smtClean="0">
                <a:latin typeface="Corbel" pitchFamily="34" charset="0"/>
              </a:rPr>
              <a:t> </a:t>
            </a:r>
            <a:r>
              <a:rPr lang="en-US" sz="1800" dirty="0" smtClean="0">
                <a:latin typeface="Corbel" pitchFamily="34" charset="0"/>
              </a:rPr>
              <a:t>He disposed of Russia's ground and missile forces.</a:t>
            </a:r>
            <a:endParaRPr lang="pl-PL" sz="1800" dirty="0" smtClean="0">
              <a:latin typeface="Corbel" pitchFamily="34" charset="0"/>
            </a:endParaRPr>
          </a:p>
          <a:p>
            <a:pPr>
              <a:buFont typeface="Arial" pitchFamily="34" charset="0"/>
              <a:buChar char="•"/>
            </a:pPr>
            <a:endParaRPr lang="pl-PL" sz="1800" dirty="0" smtClean="0">
              <a:latin typeface="Corbel" pitchFamily="34" charset="0"/>
            </a:endParaRPr>
          </a:p>
          <a:p>
            <a:pPr>
              <a:buFont typeface="Arial" pitchFamily="34" charset="0"/>
              <a:buChar char="•"/>
            </a:pPr>
            <a:r>
              <a:rPr lang="pl-PL" sz="1800" dirty="0" smtClean="0">
                <a:latin typeface="Corbel" pitchFamily="34" charset="0"/>
              </a:rPr>
              <a:t> </a:t>
            </a:r>
            <a:r>
              <a:rPr lang="en-US" sz="1800" dirty="0" smtClean="0">
                <a:latin typeface="Corbel" pitchFamily="34" charset="0"/>
              </a:rPr>
              <a:t>He sent 600,000-700,000 Russians on eternal vacation (they escaped forced</a:t>
            </a:r>
            <a:endParaRPr lang="pl-PL" sz="1800" dirty="0" smtClean="0">
              <a:latin typeface="Corbel" pitchFamily="34" charset="0"/>
            </a:endParaRPr>
          </a:p>
          <a:p>
            <a:r>
              <a:rPr lang="en-US" sz="1800" dirty="0" smtClean="0">
                <a:latin typeface="Corbel" pitchFamily="34" charset="0"/>
              </a:rPr>
              <a:t> conscription).</a:t>
            </a:r>
            <a:endParaRPr lang="pl-PL" sz="1800" dirty="0" smtClean="0">
              <a:latin typeface="Corbel" pitchFamily="34" charset="0"/>
            </a:endParaRPr>
          </a:p>
          <a:p>
            <a:endParaRPr lang="pl-PL" sz="1800" dirty="0" smtClean="0">
              <a:latin typeface="Corbel" pitchFamily="34" charset="0"/>
            </a:endParaRPr>
          </a:p>
          <a:p>
            <a:pPr>
              <a:buFont typeface="Arial" pitchFamily="34" charset="0"/>
              <a:buChar char="•"/>
            </a:pPr>
            <a:r>
              <a:rPr lang="pl-PL" sz="1800" dirty="0" smtClean="0">
                <a:latin typeface="Corbel" pitchFamily="34" charset="0"/>
              </a:rPr>
              <a:t> </a:t>
            </a:r>
            <a:r>
              <a:rPr lang="en-US" sz="1800" dirty="0" smtClean="0">
                <a:latin typeface="Corbel" pitchFamily="34" charset="0"/>
              </a:rPr>
              <a:t>He made China, Iran and North Korea dependent on him. </a:t>
            </a:r>
          </a:p>
          <a:p>
            <a:pPr algn="ctr"/>
            <a:endParaRPr lang="pl-PL" sz="1800" dirty="0" smtClean="0">
              <a:solidFill>
                <a:srgbClr val="FF0000"/>
              </a:solidFill>
              <a:latin typeface="Corbel" pitchFamily="34" charset="0"/>
            </a:endParaRPr>
          </a:p>
          <a:p>
            <a:pPr algn="ctr"/>
            <a:r>
              <a:rPr lang="en-US" sz="1800" dirty="0" smtClean="0">
                <a:solidFill>
                  <a:srgbClr val="FF0000"/>
                </a:solidFill>
                <a:latin typeface="Corbel" pitchFamily="34" charset="0"/>
              </a:rPr>
              <a:t>And many other successes!</a:t>
            </a: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387409" y="131454"/>
            <a:ext cx="7516200" cy="877694"/>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50000"/>
              </a:lnSpc>
              <a:spcAft>
                <a:spcPts val="800"/>
              </a:spcAft>
            </a:pPr>
            <a:r>
              <a:rPr lang="pl-PL" sz="2800" b="1" dirty="0" err="1" smtClean="0">
                <a:latin typeface="Corbel" pitchFamily="34" charset="0"/>
              </a:rPr>
              <a:t>Putin's</a:t>
            </a:r>
            <a:r>
              <a:rPr lang="pl-PL" sz="2800" b="1" dirty="0" smtClean="0">
                <a:latin typeface="Corbel" pitchFamily="34" charset="0"/>
              </a:rPr>
              <a:t> " </a:t>
            </a:r>
            <a:r>
              <a:rPr lang="pl-PL" sz="2800" b="1" dirty="0" err="1" smtClean="0">
                <a:latin typeface="Corbel" pitchFamily="34" charset="0"/>
              </a:rPr>
              <a:t>credits</a:t>
            </a:r>
            <a:r>
              <a:rPr lang="pl-PL" sz="2800" b="1" dirty="0" smtClean="0">
                <a:latin typeface="Corbel" pitchFamily="34" charset="0"/>
              </a:rPr>
              <a:t>" to Russia</a:t>
            </a:r>
            <a:endParaRPr lang="pl-PL" sz="2800" b="1" kern="100" dirty="0">
              <a:effectLst/>
              <a:latin typeface="Corbel" pitchFamily="34" charset="0"/>
              <a:ea typeface="Calibri" panose="020F0502020204030204" pitchFamily="34" charset="0"/>
              <a:cs typeface="Arial" panose="020B0604020202020204"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16648124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308799" y="1208691"/>
            <a:ext cx="7516199" cy="2272417"/>
          </a:xfrm>
          <a:prstGeom prst="rect">
            <a:avLst/>
          </a:prstGeom>
          <a:noFill/>
        </p:spPr>
        <p:txBody>
          <a:bodyPr wrap="square" rtlCol="0">
            <a:spAutoFit/>
          </a:bodyPr>
          <a:lstStyle/>
          <a:p>
            <a:pPr marL="285750" indent="-285750" algn="just">
              <a:lnSpc>
                <a:spcPct val="150000"/>
              </a:lnSpc>
              <a:spcAft>
                <a:spcPts val="800"/>
              </a:spcAft>
              <a:buFont typeface="Arial" panose="020B0604020202020204" pitchFamily="34" charset="0"/>
              <a:buChar char="•"/>
            </a:pPr>
            <a:r>
              <a:rPr lang="en-US" sz="1800" dirty="0" smtClean="0"/>
              <a:t>Russia has always sought a concert of powers, that is, the division of the world into spheres of influence among a few of the strongest players as if the rest of the world did not exist.</a:t>
            </a:r>
            <a:endParaRPr lang="pl-PL" sz="1800" dirty="0" smtClean="0"/>
          </a:p>
          <a:p>
            <a:pPr marL="285750" indent="-285750" algn="just">
              <a:lnSpc>
                <a:spcPct val="150000"/>
              </a:lnSpc>
              <a:spcAft>
                <a:spcPts val="800"/>
              </a:spcAft>
              <a:buFont typeface="Arial" panose="020B0604020202020204" pitchFamily="34" charset="0"/>
              <a:buChar char="•"/>
            </a:pPr>
            <a:r>
              <a:rPr lang="en-US" sz="1800" dirty="0" smtClean="0"/>
              <a:t>Ukraine now faces the same challenge and imperial cruelty that Poland and Iraq had to deal with not so long ago.</a:t>
            </a:r>
            <a:endParaRPr lang="pl-PL" sz="1800" kern="100" dirty="0" smtClean="0">
              <a:effectLst/>
              <a:latin typeface="Calibri" panose="020F0502020204030204" pitchFamily="34" charset="0"/>
              <a:ea typeface="Calibri" panose="020F0502020204030204" pitchFamily="34" charset="0"/>
              <a:cs typeface="Arial" panose="020B0604020202020204"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387409" y="131454"/>
            <a:ext cx="7516200" cy="877694"/>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50000"/>
              </a:lnSpc>
              <a:spcAft>
                <a:spcPts val="800"/>
              </a:spcAft>
            </a:pPr>
            <a:r>
              <a:rPr lang="en-US" sz="2800" b="1" dirty="0" smtClean="0">
                <a:latin typeface="Corbel" pitchFamily="34" charset="0"/>
              </a:rPr>
              <a:t>Russian vision of the world</a:t>
            </a:r>
            <a:endParaRPr lang="pl-PL" sz="2800" b="1" kern="100" dirty="0">
              <a:effectLst/>
              <a:latin typeface="Corbel" pitchFamily="34" charset="0"/>
              <a:ea typeface="Calibri" panose="020F0502020204030204" pitchFamily="34" charset="0"/>
              <a:cs typeface="Arial" panose="020B0604020202020204"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22347287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288017" y="896964"/>
            <a:ext cx="7516199" cy="1477328"/>
          </a:xfrm>
          <a:prstGeom prst="rect">
            <a:avLst/>
          </a:prstGeom>
          <a:noFill/>
        </p:spPr>
        <p:txBody>
          <a:bodyPr wrap="square" rtlCol="0">
            <a:spAutoFit/>
          </a:bodyPr>
          <a:lstStyle/>
          <a:p>
            <a:endParaRPr lang="pl-PL" sz="1800" dirty="0" smtClean="0">
              <a:latin typeface="Corbel" pitchFamily="34" charset="0"/>
            </a:endParaRPr>
          </a:p>
          <a:p>
            <a:r>
              <a:rPr lang="en-US" sz="1800" dirty="0" smtClean="0">
                <a:latin typeface="Corbel" pitchFamily="34" charset="0"/>
              </a:rPr>
              <a:t>Russia, led by chauvinism and hubris, has bared its teeth, broken its arms and is barely able to stay on its feet in a clash with a country it thought was fallen.</a:t>
            </a:r>
            <a:endParaRPr lang="pl-PL" sz="1800" dirty="0" smtClean="0">
              <a:latin typeface="Corbel" pitchFamily="34" charset="0"/>
            </a:endParaRPr>
          </a:p>
          <a:p>
            <a:r>
              <a:rPr lang="en-US" sz="1800" dirty="0" smtClean="0">
                <a:latin typeface="Corbel" pitchFamily="34" charset="0"/>
              </a:rPr>
              <a:t> </a:t>
            </a:r>
          </a:p>
          <a:p>
            <a:r>
              <a:rPr lang="en-US" sz="1800" dirty="0" smtClean="0">
                <a:latin typeface="Corbel" pitchFamily="34" charset="0"/>
              </a:rPr>
              <a:t>History once again shows us that, first of all, hubris goes before a fall.</a:t>
            </a:r>
            <a:endParaRPr lang="en-US" sz="1800" dirty="0">
              <a:latin typeface="Corbel" pitchFamily="34" charset="0"/>
            </a:endParaRPr>
          </a:p>
        </p:txBody>
      </p:sp>
      <p:pic>
        <p:nvPicPr>
          <p:cNvPr id="13"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pic>
        <p:nvPicPr>
          <p:cNvPr id="14"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12" name="Google Shape;85;p15"/>
          <p:cNvSpPr txBox="1"/>
          <p:nvPr/>
        </p:nvSpPr>
        <p:spPr>
          <a:xfrm>
            <a:off x="1387409" y="145309"/>
            <a:ext cx="7516200" cy="877694"/>
          </a:xfrm>
          <a:prstGeom prst="rect">
            <a:avLst/>
          </a:prstGeom>
          <a:noFill/>
          <a:ln w="7620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algn="ctr">
              <a:lnSpc>
                <a:spcPct val="150000"/>
              </a:lnSpc>
              <a:spcAft>
                <a:spcPts val="800"/>
              </a:spcAft>
            </a:pPr>
            <a:r>
              <a:rPr lang="en-US" sz="2800" b="1" dirty="0" smtClean="0">
                <a:latin typeface="Corbel" pitchFamily="34" charset="0"/>
              </a:rPr>
              <a:t>"Pride walks before a fall".</a:t>
            </a:r>
            <a:endParaRPr lang="pl-PL" sz="2800" b="1" kern="100" dirty="0">
              <a:effectLst/>
              <a:latin typeface="Corbel" pitchFamily="34" charset="0"/>
              <a:ea typeface="Calibri" panose="020F0502020204030204" pitchFamily="34" charset="0"/>
              <a:cs typeface="Arial" panose="020B0604020202020204" pitchFamily="34" charset="0"/>
            </a:endParaRPr>
          </a:p>
        </p:txBody>
      </p:sp>
      <p:sp>
        <p:nvSpPr>
          <p:cNvPr id="8"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extLst>
      <p:ext uri="{BB962C8B-B14F-4D97-AF65-F5344CB8AC3E}">
        <p14:creationId xmlns:p14="http://schemas.microsoft.com/office/powerpoint/2010/main" xmlns="" val="19034120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2050"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77618" y="1172817"/>
            <a:ext cx="7467600" cy="3323987"/>
          </a:xfrm>
          <a:prstGeom prst="rect">
            <a:avLst/>
          </a:prstGeom>
          <a:noFill/>
        </p:spPr>
        <p:txBody>
          <a:bodyPr wrap="square" rtlCol="0">
            <a:spAutoFit/>
          </a:bodyPr>
          <a:lstStyle/>
          <a:p>
            <a:pPr marL="342900" indent="-342900" algn="just">
              <a:buFont typeface="Wingdings" pitchFamily="2" charset="2"/>
              <a:buChar char="ü"/>
            </a:pPr>
            <a:r>
              <a:rPr lang="pl-PL" b="1" dirty="0" err="1">
                <a:latin typeface="Corbel" pitchFamily="34" charset="0"/>
              </a:rPr>
              <a:t>Szaffaf</a:t>
            </a:r>
            <a:r>
              <a:rPr lang="pl-PL" b="1" dirty="0">
                <a:latin typeface="Corbel" pitchFamily="34" charset="0"/>
              </a:rPr>
              <a:t>/</a:t>
            </a:r>
            <a:r>
              <a:rPr lang="pl-PL" b="1" dirty="0" err="1">
                <a:latin typeface="Corbel" pitchFamily="34" charset="0"/>
              </a:rPr>
              <a:t>szaffafiat</a:t>
            </a:r>
            <a:r>
              <a:rPr lang="pl-PL" dirty="0">
                <a:latin typeface="Corbel" pitchFamily="34" charset="0"/>
              </a:rPr>
              <a:t> </a:t>
            </a:r>
            <a:r>
              <a:rPr lang="pl-PL" dirty="0" smtClean="0">
                <a:latin typeface="Corbel" pitchFamily="34" charset="0"/>
              </a:rPr>
              <a:t>(</a:t>
            </a:r>
            <a:r>
              <a:rPr lang="pl-PL" dirty="0" err="1" smtClean="0">
                <a:latin typeface="Corbel" pitchFamily="34" charset="0"/>
              </a:rPr>
              <a:t>transparency</a:t>
            </a:r>
            <a:r>
              <a:rPr lang="pl-PL" dirty="0" smtClean="0">
                <a:latin typeface="Corbel" pitchFamily="34" charset="0"/>
              </a:rPr>
              <a:t>) – </a:t>
            </a:r>
            <a:r>
              <a:rPr lang="en-US" dirty="0" smtClean="0">
                <a:latin typeface="Corbel" pitchFamily="34" charset="0"/>
              </a:rPr>
              <a:t> </a:t>
            </a:r>
            <a:r>
              <a:rPr lang="en-US" b="1" dirty="0" smtClean="0">
                <a:latin typeface="Corbel" pitchFamily="34" charset="0"/>
              </a:rPr>
              <a:t>An educational project </a:t>
            </a:r>
            <a:r>
              <a:rPr lang="en-US" dirty="0" smtClean="0">
                <a:latin typeface="Corbel" pitchFamily="34" charset="0"/>
              </a:rPr>
              <a:t>that aims to build resilience against foreign propaganda operations in the Iraq and Kurdistan region.</a:t>
            </a:r>
            <a:endParaRPr lang="pl-PL" dirty="0" smtClean="0">
              <a:latin typeface="Corbel" pitchFamily="34" charset="0"/>
            </a:endParaRPr>
          </a:p>
          <a:p>
            <a:pPr marL="342900" indent="-342900" algn="just">
              <a:buFont typeface="Wingdings" pitchFamily="2" charset="2"/>
              <a:buChar char="ü"/>
            </a:pPr>
            <a:endParaRPr lang="pl-PL" b="1" dirty="0">
              <a:latin typeface="Corbel" pitchFamily="34" charset="0"/>
            </a:endParaRPr>
          </a:p>
          <a:p>
            <a:pPr algn="ctr"/>
            <a:r>
              <a:rPr lang="pl-PL" b="1" dirty="0" smtClean="0">
                <a:latin typeface="Corbel" pitchFamily="34" charset="0"/>
              </a:rPr>
              <a:t>OUR MISSION</a:t>
            </a:r>
          </a:p>
          <a:p>
            <a:pPr algn="ctr"/>
            <a:r>
              <a:rPr lang="ar-AE" dirty="0" smtClean="0">
                <a:latin typeface="Corbel" pitchFamily="34" charset="0"/>
              </a:rPr>
              <a:t>الشفافية </a:t>
            </a:r>
            <a:r>
              <a:rPr lang="ar-AE" dirty="0">
                <a:latin typeface="Corbel" pitchFamily="34" charset="0"/>
              </a:rPr>
              <a:t>| شەفافیەت</a:t>
            </a:r>
            <a:endParaRPr lang="pl-PL" dirty="0">
              <a:latin typeface="Corbel" pitchFamily="34" charset="0"/>
            </a:endParaRPr>
          </a:p>
          <a:p>
            <a:pPr algn="just"/>
            <a:endParaRPr lang="pl-PL" dirty="0">
              <a:latin typeface="Corbel" pitchFamily="34" charset="0"/>
            </a:endParaRPr>
          </a:p>
          <a:p>
            <a:pPr algn="just"/>
            <a:endParaRPr lang="ar-AE" dirty="0">
              <a:latin typeface="Corbel" pitchFamily="34" charset="0"/>
            </a:endParaRPr>
          </a:p>
          <a:p>
            <a:pPr marL="342900" indent="-342900" algn="just">
              <a:buFont typeface="Wingdings" pitchFamily="2" charset="2"/>
              <a:buChar char="ü"/>
            </a:pPr>
            <a:r>
              <a:rPr lang="en-US" dirty="0" smtClean="0">
                <a:latin typeface="Corbel" pitchFamily="34" charset="0"/>
              </a:rPr>
              <a:t>One of the tasks of the </a:t>
            </a:r>
            <a:r>
              <a:rPr lang="en-US" dirty="0" err="1" smtClean="0">
                <a:latin typeface="Corbel" pitchFamily="34" charset="0"/>
              </a:rPr>
              <a:t>Shaffaf</a:t>
            </a:r>
            <a:r>
              <a:rPr lang="en-US" dirty="0" smtClean="0">
                <a:latin typeface="Corbel" pitchFamily="34" charset="0"/>
              </a:rPr>
              <a:t> project is to bring the audience closer to the real intentions and active actions of the Russian Federation and the Republic of Belarus taken in the area of the Global South, with a particular focus on Iraq, including the Kurdistan region.</a:t>
            </a:r>
            <a:endParaRPr lang="pl-PL" dirty="0" smtClean="0">
              <a:latin typeface="Corbel" pitchFamily="34" charset="0"/>
            </a:endParaRPr>
          </a:p>
          <a:p>
            <a:pPr marL="342900" indent="-342900" algn="just">
              <a:buFont typeface="Wingdings" pitchFamily="2" charset="2"/>
              <a:buChar char="ü"/>
            </a:pPr>
            <a:endParaRPr lang="pl-PL" dirty="0">
              <a:latin typeface="Corbel" pitchFamily="34" charset="0"/>
            </a:endParaRPr>
          </a:p>
          <a:p>
            <a:pPr marL="342900" indent="-342900" algn="just">
              <a:buFont typeface="Wingdings" pitchFamily="2" charset="2"/>
              <a:buChar char="ü"/>
            </a:pPr>
            <a:r>
              <a:rPr lang="pl-PL" b="1" dirty="0">
                <a:latin typeface="Corbel" pitchFamily="34" charset="0"/>
              </a:rPr>
              <a:t>WWW:           </a:t>
            </a:r>
            <a:r>
              <a:rPr lang="pl-PL" dirty="0">
                <a:latin typeface="Corbel" pitchFamily="34" charset="0"/>
              </a:rPr>
              <a:t>https://shafafiyat.com/</a:t>
            </a:r>
          </a:p>
          <a:p>
            <a:pPr marL="342900" indent="-342900" algn="just">
              <a:buFont typeface="Wingdings" pitchFamily="2" charset="2"/>
              <a:buChar char="ü"/>
            </a:pPr>
            <a:r>
              <a:rPr lang="pl-PL" b="1" dirty="0">
                <a:latin typeface="Corbel" pitchFamily="34" charset="0"/>
              </a:rPr>
              <a:t>TELEGRAM: </a:t>
            </a:r>
            <a:r>
              <a:rPr lang="pl-PL" dirty="0">
                <a:latin typeface="Corbel" pitchFamily="34" charset="0"/>
              </a:rPr>
              <a:t>https://t.me/shafafiyat_int </a:t>
            </a:r>
          </a:p>
          <a:p>
            <a:pPr marL="342900" indent="-342900" algn="just">
              <a:buFont typeface="Wingdings" pitchFamily="2" charset="2"/>
              <a:buChar char="ü"/>
            </a:pPr>
            <a:r>
              <a:rPr lang="pl-PL" b="1" dirty="0">
                <a:latin typeface="Corbel" pitchFamily="34" charset="0"/>
              </a:rPr>
              <a:t>FB:                 </a:t>
            </a:r>
            <a:r>
              <a:rPr lang="pl-PL" dirty="0">
                <a:latin typeface="Corbel" pitchFamily="34" charset="0"/>
              </a:rPr>
              <a:t>https://www.facebook.com/shafafiyat/</a:t>
            </a:r>
          </a:p>
          <a:p>
            <a:pPr marL="342900" indent="-342900" algn="just">
              <a:buFont typeface="Wingdings" pitchFamily="2" charset="2"/>
              <a:buChar char="ü"/>
            </a:pPr>
            <a:r>
              <a:rPr lang="pl-PL" b="1" dirty="0">
                <a:latin typeface="Corbel" pitchFamily="34" charset="0"/>
              </a:rPr>
              <a:t>X:                   </a:t>
            </a:r>
            <a:r>
              <a:rPr lang="pl-PL" dirty="0">
                <a:latin typeface="Corbel" pitchFamily="34" charset="0"/>
              </a:rPr>
              <a:t>https://twitter.com/ProjectShaffaf</a:t>
            </a: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lvl="0" algn="ctr"/>
            <a:r>
              <a:rPr lang="en-US" sz="2800" b="1" dirty="0" err="1" smtClean="0">
                <a:solidFill>
                  <a:schemeClr val="dk1"/>
                </a:solidFill>
                <a:latin typeface="Corbel" pitchFamily="34" charset="0"/>
              </a:rPr>
              <a:t>Proje</a:t>
            </a:r>
            <a:r>
              <a:rPr lang="pl-PL" sz="2800" b="1" dirty="0" smtClean="0">
                <a:solidFill>
                  <a:schemeClr val="dk1"/>
                </a:solidFill>
                <a:latin typeface="Corbel" pitchFamily="34" charset="0"/>
              </a:rPr>
              <a:t>c</a:t>
            </a:r>
            <a:r>
              <a:rPr lang="en-US" sz="2800" b="1" dirty="0" smtClean="0">
                <a:solidFill>
                  <a:schemeClr val="dk1"/>
                </a:solidFill>
                <a:latin typeface="Corbel" pitchFamily="34" charset="0"/>
              </a:rPr>
              <a:t>t </a:t>
            </a:r>
            <a:r>
              <a:rPr lang="pl-PL" sz="2800" b="1" dirty="0" err="1">
                <a:solidFill>
                  <a:schemeClr val="dk1"/>
                </a:solidFill>
                <a:latin typeface="Corbel" pitchFamily="34" charset="0"/>
              </a:rPr>
              <a:t>Shafafiyat</a:t>
            </a:r>
            <a:endParaRPr lang="en-US" sz="2800" dirty="0">
              <a:latin typeface="Corbel" pitchFamily="34" charset="0"/>
            </a:endParaRPr>
          </a:p>
        </p:txBody>
      </p:sp>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a:solidFill>
                  <a:schemeClr val="tx1"/>
                </a:solidFill>
              </a:rPr>
              <a:t> Project </a:t>
            </a:r>
            <a:r>
              <a:rPr lang="pl-PL" sz="800" b="1" dirty="0" err="1">
                <a:solidFill>
                  <a:schemeClr val="tx1"/>
                </a:solidFill>
              </a:rPr>
              <a:t>Shafafiyat</a:t>
            </a:r>
            <a:endParaRPr sz="600" b="1" dirty="0">
              <a:solidFill>
                <a:schemeClr val="tx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2050" name="Picture 2"/>
          <p:cNvPicPr>
            <a:picLocks noChangeAspect="1" noChangeArrowheads="1"/>
          </p:cNvPicPr>
          <p:nvPr/>
        </p:nvPicPr>
        <p:blipFill>
          <a:blip r:embed="rId3">
            <a:lum contrast="-1000"/>
          </a:blip>
          <a:srcRect/>
          <a:stretch>
            <a:fillRect/>
          </a:stretch>
        </p:blipFill>
        <p:spPr bwMode="auto">
          <a:xfrm>
            <a:off x="99392" y="0"/>
            <a:ext cx="1106556" cy="5143500"/>
          </a:xfrm>
          <a:prstGeom prst="rect">
            <a:avLst/>
          </a:prstGeom>
          <a:noFill/>
          <a:ln w="9525">
            <a:noFill/>
            <a:miter lim="800000"/>
            <a:headEnd/>
            <a:tailEnd/>
          </a:ln>
          <a:effectLst>
            <a:outerShdw sx="1000" sy="1000" algn="ctr" rotWithShape="0">
              <a:srgbClr val="000000"/>
            </a:outerShdw>
          </a:effectLst>
        </p:spPr>
      </p:pic>
      <p:sp>
        <p:nvSpPr>
          <p:cNvPr id="57" name="Google Shape;57;p13"/>
          <p:cNvSpPr txBox="1"/>
          <p:nvPr/>
        </p:nvSpPr>
        <p:spPr>
          <a:xfrm>
            <a:off x="2762525" y="282350"/>
            <a:ext cx="4189500" cy="14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 name="pole tekstowe 9"/>
          <p:cNvSpPr txBox="1"/>
          <p:nvPr/>
        </p:nvSpPr>
        <p:spPr>
          <a:xfrm>
            <a:off x="1477618" y="1172817"/>
            <a:ext cx="7467600" cy="2000548"/>
          </a:xfrm>
          <a:prstGeom prst="rect">
            <a:avLst/>
          </a:prstGeom>
          <a:noFill/>
        </p:spPr>
        <p:txBody>
          <a:bodyPr wrap="square" rtlCol="0">
            <a:spAutoFit/>
          </a:bodyPr>
          <a:lstStyle/>
          <a:p>
            <a:pPr algn="ctr"/>
            <a:r>
              <a:rPr lang="en-US" sz="1600" b="1" dirty="0" smtClean="0"/>
              <a:t>Public task financed by the Ministry of Foreign Affairs of the Republic of Poland within the grant competition “Public Diplomacy 2023</a:t>
            </a:r>
            <a:r>
              <a:rPr lang="en-US" sz="1600" b="1" dirty="0" smtClean="0"/>
              <a:t>”</a:t>
            </a:r>
            <a:endParaRPr lang="pl-PL" sz="1600" b="1" dirty="0" smtClean="0"/>
          </a:p>
          <a:p>
            <a:pPr algn="ctr"/>
            <a:endParaRPr lang="en-US" sz="1600" b="1" dirty="0" smtClean="0"/>
          </a:p>
          <a:p>
            <a:pPr algn="ctr"/>
            <a:r>
              <a:rPr lang="en-US" sz="1600" b="1" dirty="0" smtClean="0"/>
              <a:t>The opinions expressed in this publication are those of the authors and do not reflect the views of the official positions of the Ministry of Foreign Affairs of the Republic of Poland.</a:t>
            </a:r>
          </a:p>
          <a:p>
            <a:r>
              <a:rPr lang="en-US" dirty="0" smtClean="0"/>
              <a:t/>
            </a:r>
            <a:br>
              <a:rPr lang="en-US" dirty="0" smtClean="0"/>
            </a:br>
            <a:endParaRPr lang="pl-PL" dirty="0" smtClean="0">
              <a:latin typeface="Corbel" pitchFamily="34" charset="0"/>
            </a:endParaRPr>
          </a:p>
        </p:txBody>
      </p:sp>
      <p:sp>
        <p:nvSpPr>
          <p:cNvPr id="11" name="Google Shape;85;p15"/>
          <p:cNvSpPr txBox="1"/>
          <p:nvPr/>
        </p:nvSpPr>
        <p:spPr>
          <a:xfrm>
            <a:off x="1435475" y="89600"/>
            <a:ext cx="7516200" cy="755400"/>
          </a:xfrm>
          <a:prstGeom prst="rect">
            <a:avLst/>
          </a:prstGeom>
          <a:no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lvl="0" algn="ctr"/>
            <a:r>
              <a:rPr lang="en-US" sz="2800" b="1" dirty="0" err="1" smtClean="0">
                <a:solidFill>
                  <a:schemeClr val="dk1"/>
                </a:solidFill>
                <a:latin typeface="Corbel" pitchFamily="34" charset="0"/>
              </a:rPr>
              <a:t>Proje</a:t>
            </a:r>
            <a:r>
              <a:rPr lang="pl-PL" sz="2800" b="1" dirty="0" smtClean="0">
                <a:solidFill>
                  <a:schemeClr val="dk1"/>
                </a:solidFill>
                <a:latin typeface="Corbel" pitchFamily="34" charset="0"/>
              </a:rPr>
              <a:t>c</a:t>
            </a:r>
            <a:r>
              <a:rPr lang="en-US" sz="2800" b="1" dirty="0" smtClean="0">
                <a:solidFill>
                  <a:schemeClr val="dk1"/>
                </a:solidFill>
                <a:latin typeface="Corbel" pitchFamily="34" charset="0"/>
              </a:rPr>
              <a:t>t </a:t>
            </a:r>
            <a:r>
              <a:rPr lang="pl-PL" sz="2800" b="1" dirty="0" err="1" smtClean="0">
                <a:solidFill>
                  <a:schemeClr val="dk1"/>
                </a:solidFill>
                <a:latin typeface="Corbel" pitchFamily="34" charset="0"/>
              </a:rPr>
              <a:t>Shafafiyat</a:t>
            </a:r>
            <a:endParaRPr lang="en-US" sz="2800" dirty="0">
              <a:latin typeface="Corbel" pitchFamily="34" charset="0"/>
            </a:endParaRPr>
          </a:p>
        </p:txBody>
      </p:sp>
      <p:pic>
        <p:nvPicPr>
          <p:cNvPr id="8" name="Picture 3" descr="arabskie logo_pakiet-03"/>
          <p:cNvPicPr>
            <a:picLocks noChangeAspect="1" noChangeArrowheads="1"/>
          </p:cNvPicPr>
          <p:nvPr/>
        </p:nvPicPr>
        <p:blipFill>
          <a:blip r:embed="rId4">
            <a:lum contrast="30000"/>
          </a:blip>
          <a:srcRect/>
          <a:stretch>
            <a:fillRect/>
          </a:stretch>
        </p:blipFill>
        <p:spPr bwMode="auto">
          <a:xfrm>
            <a:off x="0" y="185530"/>
            <a:ext cx="1288017" cy="1285461"/>
          </a:xfrm>
          <a:prstGeom prst="rect">
            <a:avLst/>
          </a:prstGeom>
          <a:solidFill>
            <a:schemeClr val="bg1"/>
          </a:solidFill>
        </p:spPr>
      </p:pic>
      <p:sp>
        <p:nvSpPr>
          <p:cNvPr id="9" name="Google Shape;56;p13"/>
          <p:cNvSpPr txBox="1"/>
          <p:nvPr/>
        </p:nvSpPr>
        <p:spPr>
          <a:xfrm>
            <a:off x="-482807" y="1242493"/>
            <a:ext cx="2182200" cy="9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lvl="0" algn="ctr"/>
            <a:r>
              <a:rPr lang="pl-PL" sz="800" b="1" dirty="0" smtClean="0">
                <a:solidFill>
                  <a:schemeClr val="tx1"/>
                </a:solidFill>
              </a:rPr>
              <a:t> Project </a:t>
            </a:r>
            <a:r>
              <a:rPr lang="pl-PL" sz="800" b="1" dirty="0" err="1" smtClean="0">
                <a:solidFill>
                  <a:schemeClr val="tx1"/>
                </a:solidFill>
              </a:rPr>
              <a:t>Shafafiyat</a:t>
            </a:r>
            <a:endParaRPr sz="600" b="1" dirty="0">
              <a:solidFill>
                <a:schemeClr val="tx1"/>
              </a:solidFill>
            </a:endParaRPr>
          </a:p>
        </p:txBody>
      </p:sp>
      <p:pic>
        <p:nvPicPr>
          <p:cNvPr id="2" name="Picture 2" descr="https://lh7-us.googleusercontent.com/O4Dz5g2U6Va6GnGuuhJZ3YKHkFVPArs7CTZxauro2Aeis4GvhrQzBXQ36WN85igAmnDk-ZZT5XkjB6-4hJnVNcj7IIwKHXyS4uGDzykcLFtve8B3L4qOZaSN_Vx-2g-TYpzIH78x_bWErstq7_ohx4s"/>
          <p:cNvPicPr>
            <a:picLocks noChangeAspect="1" noChangeArrowheads="1"/>
          </p:cNvPicPr>
          <p:nvPr/>
        </p:nvPicPr>
        <p:blipFill>
          <a:blip r:embed="rId5"/>
          <a:srcRect/>
          <a:stretch>
            <a:fillRect/>
          </a:stretch>
        </p:blipFill>
        <p:spPr bwMode="auto">
          <a:xfrm>
            <a:off x="2204634" y="3086101"/>
            <a:ext cx="5734050" cy="16764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668</TotalTime>
  <Words>2044</Words>
  <Application>Microsoft Office PowerPoint</Application>
  <PresentationFormat>Pokaz na ekranie (16:9)</PresentationFormat>
  <Paragraphs>266</Paragraphs>
  <Slides>39</Slides>
  <Notes>33</Notes>
  <HiddenSlides>0</HiddenSlides>
  <MMClips>0</MMClips>
  <ScaleCrop>false</ScaleCrop>
  <HeadingPairs>
    <vt:vector size="4" baseType="variant">
      <vt:variant>
        <vt:lpstr>Motyw</vt:lpstr>
      </vt:variant>
      <vt:variant>
        <vt:i4>1</vt:i4>
      </vt:variant>
      <vt:variant>
        <vt:lpstr>Tytuły slajdów</vt:lpstr>
      </vt:variant>
      <vt:variant>
        <vt:i4>39</vt:i4>
      </vt:variant>
    </vt:vector>
  </HeadingPairs>
  <TitlesOfParts>
    <vt:vector size="40" baseType="lpstr">
      <vt:lpstr>Simple Light</vt:lpstr>
      <vt:lpstr>Slajd 1</vt:lpstr>
      <vt:lpstr>Slajd 2</vt:lpstr>
      <vt:lpstr>Slajd 3</vt:lpstr>
      <vt:lpstr>Slajd 4</vt:lpstr>
      <vt:lpstr>Slajd 5</vt:lpstr>
      <vt:lpstr>Slajd 6</vt:lpstr>
      <vt:lpstr>Slajd 7</vt:lpstr>
      <vt:lpstr>Slajd 8</vt:lpstr>
      <vt:lpstr>Slajd 9</vt:lpstr>
      <vt:lpstr>Slajd 10</vt:lpstr>
      <vt:lpstr>Slajd 11</vt:lpstr>
      <vt:lpstr>Slajd 12</vt:lpstr>
      <vt:lpstr>Slajd 13</vt:lpstr>
      <vt:lpstr>Slajd 14</vt:lpstr>
      <vt:lpstr>Slajd 15</vt:lpstr>
      <vt:lpstr>Slajd 16</vt:lpstr>
      <vt:lpstr>Slajd 17</vt:lpstr>
      <vt:lpstr>Slajd 18</vt:lpstr>
      <vt:lpstr>Slajd 19</vt:lpstr>
      <vt:lpstr>Slajd 20</vt:lpstr>
      <vt:lpstr>Slajd 21</vt:lpstr>
      <vt:lpstr>Slajd 22</vt:lpstr>
      <vt:lpstr>Slajd 23</vt:lpstr>
      <vt:lpstr>Slajd 24</vt:lpstr>
      <vt:lpstr>Slajd 25</vt:lpstr>
      <vt:lpstr>Slajd 26</vt:lpstr>
      <vt:lpstr>Slajd 27</vt:lpstr>
      <vt:lpstr>Slajd 28</vt:lpstr>
      <vt:lpstr>Slajd 29</vt:lpstr>
      <vt:lpstr>Slajd 30</vt:lpstr>
      <vt:lpstr>Slajd 31</vt:lpstr>
      <vt:lpstr>Slajd 32</vt:lpstr>
      <vt:lpstr>Slajd 33</vt:lpstr>
      <vt:lpstr>Slajd 34</vt:lpstr>
      <vt:lpstr>Slajd 35</vt:lpstr>
      <vt:lpstr>Slajd 36</vt:lpstr>
      <vt:lpstr>Slajd 37</vt:lpstr>
      <vt:lpstr>Slajd 38</vt:lpstr>
      <vt:lpstr>Slajd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Witold Repetowicz</dc:creator>
  <cp:lastModifiedBy>LENOVO</cp:lastModifiedBy>
  <cp:revision>50</cp:revision>
  <dcterms:modified xsi:type="dcterms:W3CDTF">2023-12-21T17:02:49Z</dcterms:modified>
</cp:coreProperties>
</file>